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0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338" r:id="rId16"/>
    <p:sldId id="339" r:id="rId17"/>
    <p:sldId id="340" r:id="rId18"/>
    <p:sldId id="341" r:id="rId19"/>
    <p:sldId id="342" r:id="rId20"/>
    <p:sldId id="270" r:id="rId21"/>
    <p:sldId id="271" r:id="rId22"/>
    <p:sldId id="272" r:id="rId23"/>
    <p:sldId id="273" r:id="rId24"/>
    <p:sldId id="274" r:id="rId25"/>
    <p:sldId id="343" r:id="rId26"/>
    <p:sldId id="344" r:id="rId27"/>
    <p:sldId id="345"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8" r:id="rId41"/>
    <p:sldId id="348" r:id="rId42"/>
    <p:sldId id="349" r:id="rId43"/>
    <p:sldId id="290" r:id="rId44"/>
    <p:sldId id="291" r:id="rId45"/>
    <p:sldId id="292" r:id="rId46"/>
    <p:sldId id="353" r:id="rId47"/>
    <p:sldId id="351" r:id="rId48"/>
    <p:sldId id="293" r:id="rId49"/>
    <p:sldId id="354" r:id="rId50"/>
    <p:sldId id="355" r:id="rId51"/>
    <p:sldId id="294" r:id="rId52"/>
    <p:sldId id="357" r:id="rId53"/>
    <p:sldId id="358" r:id="rId54"/>
    <p:sldId id="295" r:id="rId55"/>
    <p:sldId id="296" r:id="rId56"/>
    <p:sldId id="298" r:id="rId57"/>
    <p:sldId id="299" r:id="rId58"/>
    <p:sldId id="300" r:id="rId59"/>
    <p:sldId id="301" r:id="rId60"/>
    <p:sldId id="303" r:id="rId61"/>
    <p:sldId id="304" r:id="rId62"/>
    <p:sldId id="305" r:id="rId63"/>
    <p:sldId id="306" r:id="rId64"/>
    <p:sldId id="307" r:id="rId65"/>
    <p:sldId id="309" r:id="rId66"/>
    <p:sldId id="310" r:id="rId67"/>
    <p:sldId id="311" r:id="rId68"/>
    <p:sldId id="312" r:id="rId69"/>
    <p:sldId id="313" r:id="rId70"/>
    <p:sldId id="314" r:id="rId71"/>
    <p:sldId id="315" r:id="rId72"/>
    <p:sldId id="365" r:id="rId73"/>
    <p:sldId id="316" r:id="rId74"/>
    <p:sldId id="317" r:id="rId75"/>
    <p:sldId id="318" r:id="rId76"/>
    <p:sldId id="364" r:id="rId77"/>
    <p:sldId id="359" r:id="rId78"/>
    <p:sldId id="360" r:id="rId79"/>
    <p:sldId id="319" r:id="rId80"/>
    <p:sldId id="361" r:id="rId81"/>
    <p:sldId id="320" r:id="rId82"/>
    <p:sldId id="362" r:id="rId83"/>
    <p:sldId id="321" r:id="rId84"/>
    <p:sldId id="322" r:id="rId85"/>
    <p:sldId id="323" r:id="rId86"/>
    <p:sldId id="363" r:id="rId87"/>
    <p:sldId id="324" r:id="rId88"/>
    <p:sldId id="325" r:id="rId89"/>
    <p:sldId id="326" r:id="rId90"/>
    <p:sldId id="327" r:id="rId91"/>
    <p:sldId id="329" r:id="rId92"/>
    <p:sldId id="367" r:id="rId93"/>
    <p:sldId id="368" r:id="rId94"/>
    <p:sldId id="331" r:id="rId95"/>
    <p:sldId id="369" r:id="rId96"/>
    <p:sldId id="332" r:id="rId97"/>
    <p:sldId id="333" r:id="rId98"/>
    <p:sldId id="334" r:id="rId99"/>
    <p:sldId id="335" r:id="rId100"/>
    <p:sldId id="336" r:id="rId101"/>
    <p:sldId id="337" r:id="rId102"/>
    <p:sldId id="370" r:id="rId103"/>
  </p:sldIdLst>
  <p:sldSz cx="9144000" cy="6858000" type="screen4x3"/>
  <p:notesSz cx="9144000" cy="6858000"/>
  <p:embeddedFontLst>
    <p:embeddedFont>
      <p:font typeface="MBFIKR+Times-Roman"/>
      <p:regular r:id="rId105"/>
    </p:embeddedFont>
    <p:embeddedFont>
      <p:font typeface="Times" pitchFamily="18" charset="0"/>
      <p:regular r:id="rId106"/>
      <p:bold r:id="rId107"/>
      <p:italic r:id="rId108"/>
      <p:boldItalic r:id="rId109"/>
    </p:embeddedFont>
    <p:embeddedFont>
      <p:font typeface="QLETWW+Times-Bold"/>
      <p:regular r:id="rId110"/>
    </p:embeddedFont>
    <p:embeddedFont>
      <p:font typeface="VUPCBE+Times-BoldItalic"/>
      <p:regular r:id="rId111"/>
    </p:embeddedFont>
    <p:embeddedFont>
      <p:font typeface="BIIBQK+TimesNewRoman"/>
      <p:regular r:id="rId112"/>
    </p:embeddedFont>
    <p:embeddedFont>
      <p:font typeface="NIKMHC+TimesNewRoman,Bold"/>
      <p:regular r:id="rId113"/>
    </p:embeddedFont>
    <p:embeddedFont>
      <p:font typeface="Calibri" pitchFamily="34" charset="0"/>
      <p:regular r:id="rId114"/>
      <p:bold r:id="rId115"/>
      <p:italic r:id="rId116"/>
      <p:boldItalic r:id="rId117"/>
    </p:embeddedFont>
    <p:embeddedFont>
      <p:font typeface="ＭＳ Ｐゴシック" pitchFamily="34" charset="-128"/>
      <p:regular r:id="rId1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90" d="100"/>
          <a:sy n="90" d="100"/>
        </p:scale>
        <p:origin x="-1234" y="187"/>
      </p:cViewPr>
      <p:guideLst>
        <p:guide orient="horz" pos="3168"/>
        <p:guide pos="2448"/>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3.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8.fntdata"/><Relationship Id="rId16" Type="http://schemas.openxmlformats.org/officeDocument/2006/relationships/slide" Target="slides/slide15.xml"/><Relationship Id="rId107" Type="http://schemas.openxmlformats.org/officeDocument/2006/relationships/font" Target="fonts/font3.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font" Target="fonts/font1.fntdata"/><Relationship Id="rId113" Type="http://schemas.openxmlformats.org/officeDocument/2006/relationships/font" Target="fonts/font9.fntdata"/><Relationship Id="rId11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font" Target="fonts/font4.fntdata"/><Relationship Id="rId11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2.fntdata"/><Relationship Id="rId114" Type="http://schemas.openxmlformats.org/officeDocument/2006/relationships/font" Target="fonts/font10.fntdata"/><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5.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6.fntdata"/><Relationship Id="rId115" Type="http://schemas.openxmlformats.org/officeDocument/2006/relationships/font" Target="fonts/font11.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sr-Cyrl-R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E8D27522-5EC4-42F8-9E37-09BF1521C72C}" type="datetimeFigureOut">
              <a:rPr lang="en-US" smtClean="0"/>
              <a:t>5/18/2024</a:t>
            </a:fld>
            <a:endParaRPr lang="sr-Cyrl-R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sr-Cyrl-R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sr-Cyrl-R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FE346DDC-2F46-4314-9D1D-50C49ADA0F58}" type="slidenum">
              <a:rPr lang="sr-Cyrl-RS" smtClean="0"/>
              <a:t>‹#›</a:t>
            </a:fld>
            <a:endParaRPr lang="sr-Cyrl-RS"/>
          </a:p>
        </p:txBody>
      </p:sp>
    </p:spTree>
    <p:extLst>
      <p:ext uri="{BB962C8B-B14F-4D97-AF65-F5344CB8AC3E}">
        <p14:creationId xmlns:p14="http://schemas.microsoft.com/office/powerpoint/2010/main" val="3645062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9B616D2B-A147-4B6F-8AAF-4B4A1F505300}" type="slidenum">
              <a:rPr lang="en-US" sz="1200"/>
              <a:pPr/>
              <a:t>16</a:t>
            </a:fld>
            <a:endParaRPr lang="en-US" sz="1200"/>
          </a:p>
        </p:txBody>
      </p:sp>
      <p:sp>
        <p:nvSpPr>
          <p:cNvPr id="60419" name="Rectangle 2"/>
          <p:cNvSpPr>
            <a:spLocks noGrp="1" noRot="1" noChangeAspect="1" noChangeArrowheads="1" noTextEdit="1"/>
          </p:cNvSpPr>
          <p:nvPr>
            <p:ph type="sldImg"/>
          </p:nvPr>
        </p:nvSpPr>
        <p:spPr>
          <a:solidFill>
            <a:srgbClr val="FFFFFF"/>
          </a:solidFill>
          <a:ln/>
        </p:spPr>
      </p:sp>
      <p:sp>
        <p:nvSpPr>
          <p:cNvPr id="604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t>This is a process that Darwin called:  “Population speciation through Natural Selection”</a:t>
            </a:r>
          </a:p>
          <a:p>
            <a:pPr eaLnBrk="1" hangingPunct="1"/>
            <a:endParaRPr lang="en-US" smtClean="0"/>
          </a:p>
          <a:p>
            <a:pPr eaLnBrk="1" hangingPunct="1"/>
            <a:r>
              <a:rPr lang="en-US" smtClean="0"/>
              <a:t>Basically you have a population:</a:t>
            </a:r>
          </a:p>
          <a:p>
            <a:pPr eaLnBrk="1" hangingPunct="1"/>
            <a:r>
              <a:rPr lang="en-US" smtClean="0"/>
              <a:t>These balls represent individuals that have a particular genotype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5A0C9A4C-77FC-460C-AF4E-CE21B65C4FEC}" type="slidenum">
              <a:rPr lang="en-US" sz="1200"/>
              <a:pPr eaLnBrk="1" hangingPunct="1"/>
              <a:t>42</a:t>
            </a:fld>
            <a:endParaRPr lang="en-US" sz="120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B6F60549-50C8-45AA-BDFF-242615B944D9}" type="slidenum">
              <a:rPr lang="en-US" sz="1200"/>
              <a:pPr eaLnBrk="1" hangingPunct="1"/>
              <a:t>46</a:t>
            </a:fld>
            <a:endParaRPr lang="en-US" sz="120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A8B22C7A-F7F1-46BE-A033-CEA71136E187}" type="slidenum">
              <a:rPr lang="en-US" sz="1200"/>
              <a:pPr/>
              <a:t>47</a:t>
            </a:fld>
            <a:endParaRPr lang="en-US" sz="120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C88D4E8D-B592-485A-AE67-9EAD80E80ED7}" type="slidenum">
              <a:rPr lang="en-US" sz="1200"/>
              <a:pPr eaLnBrk="1" hangingPunct="1"/>
              <a:t>49</a:t>
            </a:fld>
            <a:endParaRPr lang="en-US" sz="120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519217E8-633C-4416-AD1C-89BD1FD25E1A}" type="slidenum">
              <a:rPr lang="en-US" sz="1200"/>
              <a:pPr eaLnBrk="1" hangingPunct="1"/>
              <a:t>50</a:t>
            </a:fld>
            <a:endParaRPr lang="en-US" sz="120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17B34AC6-A1FD-4D4D-8A5D-9EA8B09E6F65}" type="slidenum">
              <a:rPr lang="en-US" sz="1200"/>
              <a:pPr eaLnBrk="1" hangingPunct="1"/>
              <a:t>53</a:t>
            </a:fld>
            <a:endParaRPr lang="en-US" sz="1200"/>
          </a:p>
        </p:txBody>
      </p:sp>
      <p:sp>
        <p:nvSpPr>
          <p:cNvPr id="102403" name="Rectangle 2"/>
          <p:cNvSpPr>
            <a:spLocks noGrp="1" noRot="1" noChangeAspect="1" noChangeArrowheads="1" noTextEdit="1"/>
          </p:cNvSpPr>
          <p:nvPr>
            <p:ph type="sldImg"/>
          </p:nvPr>
        </p:nvSpPr>
        <p:spPr>
          <a:ln/>
        </p:spPr>
      </p:sp>
      <p:sp>
        <p:nvSpPr>
          <p:cNvPr id="102404" name="Rectangle 5"/>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842A29E0-4268-452D-92AA-02F796EB6DE7}" type="slidenum">
              <a:rPr lang="en-US" sz="1200"/>
              <a:pPr/>
              <a:t>17</a:t>
            </a:fld>
            <a:endParaRPr lang="en-US" sz="1200"/>
          </a:p>
        </p:txBody>
      </p:sp>
      <p:sp>
        <p:nvSpPr>
          <p:cNvPr id="61443" name="Rectangle 1026"/>
          <p:cNvSpPr>
            <a:spLocks noGrp="1" noRot="1" noChangeAspect="1" noChangeArrowheads="1" noTextEdit="1"/>
          </p:cNvSpPr>
          <p:nvPr>
            <p:ph type="sldImg"/>
          </p:nvPr>
        </p:nvSpPr>
        <p:spPr>
          <a:solidFill>
            <a:srgbClr val="FFFFFF"/>
          </a:solidFill>
          <a:ln/>
        </p:spPr>
      </p:sp>
      <p:sp>
        <p:nvSpPr>
          <p:cNvPr id="61444"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t>There through a random process a mutation is generated (this usually arises from a mistake during DNA synthesis where the wrong nucleotide is incorporated into the genome)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808A34C3-3103-4CCF-9DB3-9D19866C2DA2}" type="slidenum">
              <a:rPr lang="en-US" sz="1200"/>
              <a:pPr/>
              <a:t>18</a:t>
            </a:fld>
            <a:endParaRPr lang="en-US" sz="1200"/>
          </a:p>
        </p:txBody>
      </p:sp>
      <p:sp>
        <p:nvSpPr>
          <p:cNvPr id="62467" name="Rectangle 1026"/>
          <p:cNvSpPr>
            <a:spLocks noGrp="1" noRot="1" noChangeAspect="1" noChangeArrowheads="1" noTextEdit="1"/>
          </p:cNvSpPr>
          <p:nvPr>
            <p:ph type="sldImg"/>
          </p:nvPr>
        </p:nvSpPr>
        <p:spPr>
          <a:solidFill>
            <a:srgbClr val="FFFFFF"/>
          </a:solidFill>
          <a:ln/>
        </p:spPr>
      </p:sp>
      <p:sp>
        <p:nvSpPr>
          <p:cNvPr id="62468" name="Rectangle 1027"/>
          <p:cNvSpPr>
            <a:spLocks noGrp="1" noChangeArrowheads="1"/>
          </p:cNvSpPr>
          <p:nvPr>
            <p:ph type="body" idx="1"/>
          </p:nvPr>
        </p:nvSpPr>
        <p:spPr>
          <a:solidFill>
            <a:srgbClr val="FFFFFF"/>
          </a:solidFill>
          <a:ln>
            <a:solidFill>
              <a:srgbClr val="000000"/>
            </a:solidFill>
          </a:ln>
        </p:spPr>
        <p:txBody>
          <a:bodyPr/>
          <a:lstStyle/>
          <a:p>
            <a:pPr eaLnBrk="1" hangingPunct="1"/>
            <a:r>
              <a:rPr lang="en-US" dirty="0" smtClean="0"/>
              <a:t>If this mutation happens to be favorable, its survival might be higher that individuals with other genotypes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B2D74120-5259-48E8-A114-EFD510AAE6F3}" type="slidenum">
              <a:rPr lang="en-US" sz="1200"/>
              <a:pPr/>
              <a:t>19</a:t>
            </a:fld>
            <a:endParaRPr lang="en-US" sz="1200"/>
          </a:p>
        </p:txBody>
      </p:sp>
      <p:sp>
        <p:nvSpPr>
          <p:cNvPr id="63491" name="Rectangle 1026"/>
          <p:cNvSpPr>
            <a:spLocks noGrp="1" noRot="1" noChangeAspect="1" noChangeArrowheads="1" noTextEdit="1"/>
          </p:cNvSpPr>
          <p:nvPr>
            <p:ph type="sldImg"/>
          </p:nvPr>
        </p:nvSpPr>
        <p:spPr>
          <a:solidFill>
            <a:srgbClr val="FFFFFF"/>
          </a:solidFill>
          <a:ln/>
        </p:spPr>
      </p:sp>
      <p:sp>
        <p:nvSpPr>
          <p:cNvPr id="63492" name="Rectangle 1027"/>
          <p:cNvSpPr>
            <a:spLocks noGrp="1" noChangeArrowheads="1"/>
          </p:cNvSpPr>
          <p:nvPr>
            <p:ph type="body" idx="1"/>
          </p:nvPr>
        </p:nvSpPr>
        <p:spPr>
          <a:solidFill>
            <a:srgbClr val="FFFFFF"/>
          </a:solidFill>
          <a:ln>
            <a:solidFill>
              <a:srgbClr val="000000"/>
            </a:solidFill>
          </a:ln>
        </p:spPr>
        <p:txBody>
          <a:bodyPr/>
          <a:lstStyle/>
          <a:p>
            <a:pPr eaLnBrk="1" hangingPunct="1">
              <a:spcBef>
                <a:spcPct val="0"/>
              </a:spcBef>
            </a:pPr>
            <a:r>
              <a:rPr lang="en-US" sz="2800" dirty="0" smtClean="0">
                <a:latin typeface="Charcoal" pitchFamily="1" charset="0"/>
              </a:rPr>
              <a:t>In which case, Individuals with this mutation might also to leave more offspring that survive (and this is referred to as greater “fitness”), and this is the process that Darwin referred to as : survival of the fittest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sr-Cyrl-RS" dirty="0"/>
          </a:p>
        </p:txBody>
      </p:sp>
      <p:sp>
        <p:nvSpPr>
          <p:cNvPr id="4" name="Slide Number Placeholder 3"/>
          <p:cNvSpPr>
            <a:spLocks noGrp="1"/>
          </p:cNvSpPr>
          <p:nvPr>
            <p:ph type="sldNum" sz="quarter" idx="10"/>
          </p:nvPr>
        </p:nvSpPr>
        <p:spPr/>
        <p:txBody>
          <a:bodyPr/>
          <a:lstStyle/>
          <a:p>
            <a:fld id="{FE346DDC-2F46-4314-9D1D-50C49ADA0F58}" type="slidenum">
              <a:rPr lang="sr-Cyrl-RS" smtClean="0"/>
              <a:t>20</a:t>
            </a:fld>
            <a:endParaRPr lang="sr-Cyrl-R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51130135-3781-4995-B24B-7CACEE86EBD0}" type="slidenum">
              <a:rPr lang="en-US" sz="1200"/>
              <a:pPr/>
              <a:t>25</a:t>
            </a:fld>
            <a:endParaRPr lang="en-US" sz="1200"/>
          </a:p>
        </p:txBody>
      </p:sp>
      <p:sp>
        <p:nvSpPr>
          <p:cNvPr id="77827" name="Rectangle 2"/>
          <p:cNvSpPr>
            <a:spLocks noGrp="1" noRot="1" noChangeAspect="1" noChangeArrowheads="1" noTextEdit="1"/>
          </p:cNvSpPr>
          <p:nvPr>
            <p:ph type="sldImg"/>
          </p:nvPr>
        </p:nvSpPr>
        <p:spPr>
          <a:solidFill>
            <a:srgbClr val="FFFFFF"/>
          </a:solidFill>
          <a:ln/>
        </p:spPr>
      </p:sp>
      <p:sp>
        <p:nvSpPr>
          <p:cNvPr id="778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z="1300" smtClean="0">
                <a:solidFill>
                  <a:srgbClr val="000000"/>
                </a:solidFill>
                <a:latin typeface="Lucida Grande" charset="0"/>
              </a:rPr>
              <a:t> Proceedings: Biological Sciences</a:t>
            </a:r>
          </a:p>
          <a:p>
            <a:pPr eaLnBrk="1" hangingPunct="1"/>
            <a:r>
              <a:rPr lang="en-US" sz="1300" smtClean="0">
                <a:solidFill>
                  <a:srgbClr val="000000"/>
                </a:solidFill>
                <a:latin typeface="Lucida Grande" charset="0"/>
              </a:rPr>
              <a:t>ISSN: 0962-8452 (Paper) 1471-2954 (Online)</a:t>
            </a:r>
          </a:p>
          <a:p>
            <a:pPr eaLnBrk="1" hangingPunct="1"/>
            <a:r>
              <a:rPr lang="en-US" sz="1300" smtClean="0">
                <a:solidFill>
                  <a:srgbClr val="000000"/>
                </a:solidFill>
                <a:latin typeface="Lucida Grande" charset="0"/>
              </a:rPr>
              <a:t>Issue: Volume 271, Number 1554 / November 07, 2004</a:t>
            </a:r>
          </a:p>
          <a:p>
            <a:pPr eaLnBrk="1" hangingPunct="1"/>
            <a:r>
              <a:rPr lang="en-US" sz="1300" smtClean="0">
                <a:solidFill>
                  <a:srgbClr val="000000"/>
                </a:solidFill>
                <a:latin typeface="Lucida Grande" charset="0"/>
              </a:rPr>
              <a:t>Pages: 2217 - 2221 </a:t>
            </a:r>
          </a:p>
          <a:p>
            <a:pPr eaLnBrk="1" hangingPunct="1"/>
            <a:r>
              <a:rPr lang="en-US" sz="1300" smtClean="0">
                <a:solidFill>
                  <a:srgbClr val="000000"/>
                </a:solidFill>
                <a:latin typeface="Lucida Grande" charset="0"/>
              </a:rPr>
              <a:t>Abstract:</a:t>
            </a:r>
          </a:p>
          <a:p>
            <a:pPr eaLnBrk="1" hangingPunct="1"/>
            <a:endParaRPr lang="en-US" sz="1300" smtClean="0">
              <a:solidFill>
                <a:srgbClr val="000000"/>
              </a:solidFill>
              <a:latin typeface="Lucida Grande" charset="0"/>
            </a:endParaRPr>
          </a:p>
          <a:p>
            <a:pPr eaLnBrk="1" hangingPunct="1"/>
            <a:r>
              <a:rPr lang="en-US" sz="1300" smtClean="0">
                <a:solidFill>
                  <a:srgbClr val="000000"/>
                </a:solidFill>
                <a:latin typeface="Lucida Grande" charset="0"/>
              </a:rPr>
              <a:t>The Darwinian paradox of male homosexuality in humans is examined, i.e. if male homosexuality has a genetic component and homosexuals reproduce less than heterosexuals, then why is this trait maintained in the population? In a sample of 98 homosexual and 100 heterosexual men and their relatives (a total of over 4600 individuals), we found that female maternal relatives of homosexuals have higher fecundity than female maternal relatives of heterosexuals and that this difference is not found in female paternal relatives. The study confirms previous reports, in particular that homosexuals have more maternal than paternal male homosexual relatives, that homosexual males are more often later-born than first-born and that they have more older brothers than older sisters. We discuss the findings and their implications for current research on male homosexuality.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023EC73F-D65F-4710-A50E-BDB1FE33CE15}" type="slidenum">
              <a:rPr lang="en-US" sz="1200"/>
              <a:pPr/>
              <a:t>26</a:t>
            </a:fld>
            <a:endParaRPr lang="en-US" sz="1200"/>
          </a:p>
        </p:txBody>
      </p:sp>
      <p:sp>
        <p:nvSpPr>
          <p:cNvPr id="78851" name="Rectangle 1026"/>
          <p:cNvSpPr>
            <a:spLocks noGrp="1" noRot="1" noChangeAspect="1" noChangeArrowheads="1" noTextEdit="1"/>
          </p:cNvSpPr>
          <p:nvPr>
            <p:ph type="sldImg"/>
          </p:nvPr>
        </p:nvSpPr>
        <p:spPr>
          <a:solidFill>
            <a:srgbClr val="FFFFFF"/>
          </a:solidFill>
          <a:ln/>
        </p:spPr>
      </p:sp>
      <p:sp>
        <p:nvSpPr>
          <p:cNvPr id="78852" name="Rectangle 1027"/>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fld id="{BB84CC12-06A6-4213-AA8F-E736CA452BD9}" type="slidenum">
              <a:rPr lang="en-US" sz="1200"/>
              <a:pPr/>
              <a:t>27</a:t>
            </a:fld>
            <a:endParaRPr lang="en-US" sz="120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fld id="{813E8AA8-7F63-44C9-A84F-C78AD7D1040A}" type="slidenum">
              <a:rPr lang="en-US" sz="1200"/>
              <a:pPr eaLnBrk="1" hangingPunct="1"/>
              <a:t>41</a:t>
            </a:fld>
            <a:endParaRPr lang="en-US" sz="120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smtClean="0"/>
              <a:t>Title</a:t>
            </a:r>
            <a:endParaRPr lang="en-US"/>
          </a:p>
        </p:txBody>
      </p:sp>
      <p:sp>
        <p:nvSpPr>
          <p:cNvPr id="3" name="Text 2"/>
          <p:cNvSpPr>
            <a:spLocks noGrp="1"/>
          </p:cNvSpPr>
          <p:nvPr>
            <p:ph type="body" idx="1"/>
          </p:nvPr>
        </p:nvSpPr>
        <p:spPr/>
        <p:txBody>
          <a:bodyPr/>
          <a:lstStyle/>
          <a:p>
            <a:pPr lvl="0"/>
            <a:r>
              <a:rPr lang="en-US" smtClean="0"/>
              <a:t>Text</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3"/>
          <p:cNvSpPr>
            <a:spLocks noGrp="1"/>
          </p:cNvSpPr>
          <p:nvPr>
            <p:ph type="dt" sz="half" idx="10"/>
          </p:nvPr>
        </p:nvSpPr>
        <p:spPr/>
        <p:txBody>
          <a:bodyPr/>
          <a:lstStyle/>
          <a:p>
            <a:fld id="{C16525B2-4347-4F72-BAF7-76B19438D329}" type="datetimeFigureOut">
              <a:rPr lang="en-US" smtClean="0"/>
              <a:pPr/>
              <a:t>5/18/2024</a:t>
            </a:fld>
            <a:endParaRPr lang="en-US"/>
          </a:p>
        </p:txBody>
      </p:sp>
      <p:sp>
        <p:nvSpPr>
          <p:cNvPr id="5" name="Footer 4"/>
          <p:cNvSpPr>
            <a:spLocks noGrp="1"/>
          </p:cNvSpPr>
          <p:nvPr>
            <p:ph type="ftr" sz="quarter" idx="11"/>
          </p:nvPr>
        </p:nvSpPr>
        <p:spPr/>
        <p:txBody>
          <a:bodyPr/>
          <a:lstStyle/>
          <a:p>
            <a:endParaRPr lang="en-US"/>
          </a:p>
        </p:txBody>
      </p:sp>
      <p:sp>
        <p:nvSpPr>
          <p:cNvPr id="6" name="Slide number 5"/>
          <p:cNvSpPr>
            <a:spLocks noGrp="1"/>
          </p:cNvSpPr>
          <p:nvPr>
            <p:ph type="sldNum" sz="quarter" idx="12"/>
          </p:nvPr>
        </p:nvSpPr>
        <p:spPr/>
        <p:txBody>
          <a:bodyPr/>
          <a:lstStyle/>
          <a:p>
            <a:fld id="{80F073CC-40D5-4B23-8DF0-9BD0A0C12F2C}"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9FBBA9-E1A1-41B9-9911-CDB858C267C0}" type="slidenum">
              <a:rPr lang="en-US"/>
              <a:pPr>
                <a:defRPr/>
              </a:pPr>
              <a:t>‹#›</a:t>
            </a:fld>
            <a:endParaRPr lang="en-US"/>
          </a:p>
        </p:txBody>
      </p:sp>
    </p:spTree>
    <p:extLst>
      <p:ext uri="{BB962C8B-B14F-4D97-AF65-F5344CB8AC3E}">
        <p14:creationId xmlns:p14="http://schemas.microsoft.com/office/powerpoint/2010/main" val="527233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21"/>
          <p:cNvSpPr>
            <a:spLocks noGrp="1" noChangeArrowheads="1"/>
          </p:cNvSpPr>
          <p:nvPr>
            <p:ph type="dt" sz="half" idx="10"/>
          </p:nvPr>
        </p:nvSpPr>
        <p:spPr>
          <a:ln/>
        </p:spPr>
        <p:txBody>
          <a:bodyPr/>
          <a:lstStyle>
            <a:lvl1pPr>
              <a:defRPr/>
            </a:lvl1pPr>
          </a:lstStyle>
          <a:p>
            <a:pPr>
              <a:defRPr/>
            </a:pPr>
            <a:endParaRPr lang="en-US"/>
          </a:p>
        </p:txBody>
      </p:sp>
      <p:sp>
        <p:nvSpPr>
          <p:cNvPr id="3" name="Rectangle 22"/>
          <p:cNvSpPr>
            <a:spLocks noGrp="1" noChangeArrowheads="1"/>
          </p:cNvSpPr>
          <p:nvPr>
            <p:ph type="ftr" sz="quarter" idx="11"/>
          </p:nvPr>
        </p:nvSpPr>
        <p:spPr>
          <a:ln/>
        </p:spPr>
        <p:txBody>
          <a:bodyPr/>
          <a:lstStyle>
            <a:lvl1pPr>
              <a:defRPr/>
            </a:lvl1pPr>
          </a:lstStyle>
          <a:p>
            <a:pPr>
              <a:defRPr/>
            </a:pPr>
            <a:endParaRPr lang="en-US"/>
          </a:p>
        </p:txBody>
      </p:sp>
      <p:sp>
        <p:nvSpPr>
          <p:cNvPr id="4" name="Rectangle 23"/>
          <p:cNvSpPr>
            <a:spLocks noGrp="1" noChangeArrowheads="1"/>
          </p:cNvSpPr>
          <p:nvPr>
            <p:ph type="sldNum" sz="quarter" idx="12"/>
          </p:nvPr>
        </p:nvSpPr>
        <p:spPr>
          <a:ln/>
        </p:spPr>
        <p:txBody>
          <a:bodyPr/>
          <a:lstStyle>
            <a:lvl1pPr>
              <a:defRPr/>
            </a:lvl1pPr>
          </a:lstStyle>
          <a:p>
            <a:pPr>
              <a:defRPr/>
            </a:pPr>
            <a:fld id="{171B68EC-4960-41D8-B57A-8821676D9CE8}" type="slidenum">
              <a:rPr lang="en-US"/>
              <a:pPr>
                <a:defRPr/>
              </a:pPr>
              <a:t>‹#›</a:t>
            </a:fld>
            <a:endParaRPr lang="en-US"/>
          </a:p>
        </p:txBody>
      </p:sp>
    </p:spTree>
    <p:extLst>
      <p:ext uri="{BB962C8B-B14F-4D97-AF65-F5344CB8AC3E}">
        <p14:creationId xmlns:p14="http://schemas.microsoft.com/office/powerpoint/2010/main" val="4153533634"/>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77666" y="427735"/>
            <a:ext cx="6797992" cy="1710943"/>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77666" y="2459482"/>
            <a:ext cx="6797992" cy="7057644"/>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568130" y="9944862"/>
            <a:ext cx="2417063" cy="53467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77666" y="9944862"/>
            <a:ext cx="1737264" cy="53467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5/18/2024</a:t>
            </a:fld>
            <a:endParaRPr lang="en-US"/>
          </a:p>
        </p:txBody>
      </p:sp>
      <p:sp>
        <p:nvSpPr>
          <p:cNvPr id="6" name="Holder 6"/>
          <p:cNvSpPr>
            <a:spLocks noGrp="1"/>
          </p:cNvSpPr>
          <p:nvPr>
            <p:ph type="sldNum" sz="quarter" idx="7"/>
          </p:nvPr>
        </p:nvSpPr>
        <p:spPr>
          <a:xfrm>
            <a:off x="5438394" y="9944862"/>
            <a:ext cx="1737264" cy="53467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18.png"/><Relationship Id="rId4" Type="http://schemas.openxmlformats.org/officeDocument/2006/relationships/oleObject" Target="../embeddings/oleObject1.bin"/></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23.png"/><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3.vml"/><Relationship Id="rId5" Type="http://schemas.openxmlformats.org/officeDocument/2006/relationships/image" Target="../media/image24.png"/><Relationship Id="rId4" Type="http://schemas.openxmlformats.org/officeDocument/2006/relationships/oleObject" Target="../embeddings/oleObject3.bin"/></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vmlDrawing" Target="../drawings/vmlDrawing4.vml"/><Relationship Id="rId5" Type="http://schemas.openxmlformats.org/officeDocument/2006/relationships/image" Target="../media/image25.png"/><Relationship Id="rId4" Type="http://schemas.openxmlformats.org/officeDocument/2006/relationships/oleObject" Target="../embeddings/oleObject4.bin"/></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89025" y="4724400"/>
            <a:ext cx="6952355" cy="525785"/>
          </a:xfrm>
          <a:prstGeom prst="rect">
            <a:avLst/>
          </a:prstGeom>
        </p:spPr>
        <p:txBody>
          <a:bodyPr vert="horz" wrap="square" lIns="0" tIns="0" rIns="0" bIns="0"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ts val="4147"/>
              </a:lnSpc>
            </a:pPr>
            <a:r>
              <a:rPr 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NIKMHC+TimesNewRoman,Bold"/>
              </a:rPr>
              <a:t>   </a:t>
            </a:r>
            <a:r>
              <a:rPr lang="en-US" sz="4000" b="1" spc="50" dirty="0" smtClean="0">
                <a:ln w="11430"/>
                <a:gradFill>
                  <a:gsLst>
                    <a:gs pos="25000">
                      <a:schemeClr val="accent2">
                        <a:satMod val="155000"/>
                      </a:schemeClr>
                    </a:gs>
                    <a:gs pos="100000">
                      <a:schemeClr val="accent2">
                        <a:shade val="45000"/>
                        <a:satMod val="165000"/>
                      </a:schemeClr>
                    </a:gs>
                  </a:gsLst>
                  <a:lin ang="5400000"/>
                </a:gradFill>
                <a:latin typeface="Times New Roman" pitchFamily="18" charset="0"/>
                <a:cs typeface="Times New Roman" pitchFamily="18" charset="0"/>
              </a:rPr>
              <a:t>Pathophysiology of aging</a:t>
            </a:r>
            <a:endParaRPr sz="4000" b="1" spc="50" dirty="0">
              <a:ln w="11430"/>
              <a:gradFill>
                <a:gsLst>
                  <a:gs pos="25000">
                    <a:schemeClr val="accent2">
                      <a:satMod val="155000"/>
                    </a:schemeClr>
                  </a:gs>
                  <a:gs pos="100000">
                    <a:schemeClr val="accent2">
                      <a:shade val="45000"/>
                      <a:satMod val="165000"/>
                    </a:schemeClr>
                  </a:gs>
                </a:gsLst>
                <a:lin ang="5400000"/>
              </a:gradFill>
              <a:latin typeface="Times New Roman" pitchFamily="18" charset="0"/>
              <a:cs typeface="Times New Roman" pitchFamily="18" charset="0"/>
            </a:endParaRPr>
          </a:p>
        </p:txBody>
      </p:sp>
    </p:spTree>
  </p:cSld>
  <p:clrMapOvr>
    <a:masterClrMapping/>
  </p:clrMapOvr>
  <p:transition advTm="3654"/>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85800" y="533400"/>
            <a:ext cx="8263467" cy="539763"/>
          </a:xfrm>
          <a:prstGeom prst="rect">
            <a:avLst/>
          </a:prstGeom>
        </p:spPr>
        <p:txBody>
          <a:bodyPr vert="horz" wrap="square" lIns="0" tIns="0" rIns="0" bIns="0" rtlCol="0">
            <a:spAutoFit/>
          </a:bodyPr>
          <a:lstStyle/>
          <a:p>
            <a:pPr>
              <a:lnSpc>
                <a:spcPts val="4147"/>
              </a:lnSpc>
            </a:pPr>
            <a:r>
              <a:rPr lang="en-US" sz="4000" dirty="0" smtClean="0">
                <a:solidFill>
                  <a:srgbClr val="C00000"/>
                </a:solidFill>
                <a:latin typeface="Times New Roman" pitchFamily="18" charset="0"/>
                <a:cs typeface="Times New Roman" pitchFamily="18" charset="0"/>
              </a:rPr>
              <a:t>Chronological </a:t>
            </a:r>
            <a:r>
              <a:rPr lang="en-US" sz="4000" dirty="0" err="1" smtClean="0">
                <a:solidFill>
                  <a:srgbClr val="C00000"/>
                </a:solidFill>
                <a:latin typeface="Times New Roman" pitchFamily="18" charset="0"/>
                <a:cs typeface="Times New Roman" pitchFamily="18" charset="0"/>
              </a:rPr>
              <a:t>gruops</a:t>
            </a:r>
            <a:r>
              <a:rPr lang="en-US" sz="4000" dirty="0" smtClean="0">
                <a:solidFill>
                  <a:srgbClr val="C00000"/>
                </a:solidFill>
                <a:latin typeface="Times New Roman" pitchFamily="18" charset="0"/>
                <a:cs typeface="Times New Roman" pitchFamily="18" charset="0"/>
              </a:rPr>
              <a:t> of the old</a:t>
            </a:r>
            <a:endParaRPr sz="4000" dirty="0">
              <a:solidFill>
                <a:srgbClr val="C00000"/>
              </a:solidFill>
              <a:latin typeface="Times New Roman" pitchFamily="18" charset="0"/>
              <a:cs typeface="Times New Roman" pitchFamily="18" charset="0"/>
            </a:endParaRPr>
          </a:p>
        </p:txBody>
      </p:sp>
      <p:sp>
        <p:nvSpPr>
          <p:cNvPr id="4" name="object 4"/>
          <p:cNvSpPr txBox="1"/>
          <p:nvPr/>
        </p:nvSpPr>
        <p:spPr>
          <a:xfrm>
            <a:off x="549253" y="1695904"/>
            <a:ext cx="5983974" cy="1859483"/>
          </a:xfrm>
          <a:prstGeom prst="rect">
            <a:avLst/>
          </a:prstGeom>
        </p:spPr>
        <p:txBody>
          <a:bodyPr vert="horz" wrap="square" lIns="0" tIns="0" rIns="0" bIns="0" rtlCol="0">
            <a:spAutoFit/>
          </a:bodyPr>
          <a:lstStyle/>
          <a:p>
            <a:pPr marL="9" marR="0">
              <a:lnSpc>
                <a:spcPts val="2896"/>
              </a:lnSpc>
              <a:spcBef>
                <a:spcPts val="0"/>
              </a:spcBef>
              <a:spcAft>
                <a:spcPts val="0"/>
              </a:spcAft>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Younger old (65-74 years old) </a:t>
            </a: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r>
              <a:rPr lang="en-US" sz="2800" dirty="0" smtClean="0">
                <a:latin typeface="Times New Roman" pitchFamily="18" charset="0"/>
                <a:cs typeface="Times New Roman" pitchFamily="18" charset="0"/>
              </a:rPr>
              <a:t>• Middle-aged (75 to 84 years old)</a:t>
            </a: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marL="9" marR="0">
              <a:lnSpc>
                <a:spcPts val="2896"/>
              </a:lnSpc>
              <a:spcBef>
                <a:spcPts val="0"/>
              </a:spcBef>
              <a:spcAft>
                <a:spcPts val="0"/>
              </a:spcAft>
            </a:pPr>
            <a:r>
              <a:rPr lang="en-US" sz="2800" dirty="0" smtClean="0">
                <a:latin typeface="Times New Roman" pitchFamily="18" charset="0"/>
                <a:cs typeface="Times New Roman" pitchFamily="18" charset="0"/>
              </a:rPr>
              <a:t>• Elderly old (over 85 years old)</a:t>
            </a:r>
            <a:r>
              <a:rPr sz="2800" spc="150" dirty="0" smtClean="0">
                <a:solidFill>
                  <a:srgbClr val="000000"/>
                </a:solidFill>
                <a:latin typeface="Times New Roman" pitchFamily="18" charset="0"/>
                <a:cs typeface="Times New Roman" pitchFamily="18" charset="0"/>
              </a:rPr>
              <a:t> </a:t>
            </a:r>
            <a:endParaRPr sz="2800" spc="-43" dirty="0">
              <a:solidFill>
                <a:srgbClr val="000000"/>
              </a:solidFill>
              <a:latin typeface="Times New Roman" pitchFamily="18" charset="0"/>
              <a:cs typeface="Times New Roman" pitchFamily="18" charset="0"/>
            </a:endParaRPr>
          </a:p>
        </p:txBody>
      </p:sp>
    </p:spTree>
  </p:cSld>
  <p:clrMapOvr>
    <a:masterClrMapping/>
  </p:clrMapOvr>
  <p:transition advTm="15214"/>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44658" y="364482"/>
            <a:ext cx="4783613" cy="526554"/>
          </a:xfrm>
          <a:prstGeom prst="rect">
            <a:avLst/>
          </a:prstGeom>
        </p:spPr>
        <p:txBody>
          <a:bodyPr vert="horz" wrap="square" lIns="0" tIns="0" rIns="0" bIns="0" rtlCol="0">
            <a:spAutoFit/>
          </a:bodyPr>
          <a:lstStyle/>
          <a:p>
            <a:pPr>
              <a:lnSpc>
                <a:spcPts val="4147"/>
              </a:lnSpc>
            </a:pPr>
            <a:r>
              <a:rPr lang="sr-Latn-RS" sz="4000" dirty="0" smtClean="0"/>
              <a:t>  </a:t>
            </a:r>
            <a:r>
              <a:rPr lang="en-US" sz="4000" b="1" dirty="0" smtClean="0">
                <a:solidFill>
                  <a:srgbClr val="C00000"/>
                </a:solidFill>
                <a:latin typeface="Times New Roman" pitchFamily="18" charset="0"/>
                <a:cs typeface="Times New Roman" pitchFamily="18" charset="0"/>
              </a:rPr>
              <a:t>Down syndrome</a:t>
            </a:r>
            <a:endParaRPr sz="4000" b="1" spc="-15" dirty="0">
              <a:solidFill>
                <a:srgbClr val="C00000"/>
              </a:solidFill>
              <a:latin typeface="Times New Roman" pitchFamily="18" charset="0"/>
              <a:cs typeface="Times New Roman" pitchFamily="18" charset="0"/>
            </a:endParaRPr>
          </a:p>
        </p:txBody>
      </p:sp>
      <p:sp>
        <p:nvSpPr>
          <p:cNvPr id="4" name="object 4"/>
          <p:cNvSpPr txBox="1"/>
          <p:nvPr/>
        </p:nvSpPr>
        <p:spPr>
          <a:xfrm>
            <a:off x="609600" y="1295400"/>
            <a:ext cx="5486400" cy="641201"/>
          </a:xfrm>
          <a:prstGeom prst="rect">
            <a:avLst/>
          </a:prstGeom>
        </p:spPr>
        <p:txBody>
          <a:bodyPr vert="horz" wrap="square" lIns="0" tIns="0" rIns="0" bIns="0" rtlCol="0">
            <a:spAutoFit/>
          </a:bodyPr>
          <a:lstStyle/>
          <a:p>
            <a:pPr marL="457200" indent="-457200">
              <a:lnSpc>
                <a:spcPts val="2503"/>
              </a:lnSpc>
              <a:buFont typeface="Arial" pitchFamily="34" charset="0"/>
              <a:buChar char="•"/>
            </a:pPr>
            <a:r>
              <a:rPr lang="en-US" sz="2600" dirty="0" smtClean="0">
                <a:latin typeface="Times New Roman" pitchFamily="18" charset="0"/>
                <a:cs typeface="Times New Roman" pitchFamily="18" charset="0"/>
              </a:rPr>
              <a:t>Trisomy of the 21</a:t>
            </a:r>
            <a:r>
              <a:rPr lang="en-US" sz="2600" baseline="30000" dirty="0" smtClean="0">
                <a:latin typeface="Times New Roman" pitchFamily="18" charset="0"/>
                <a:cs typeface="Times New Roman" pitchFamily="18" charset="0"/>
              </a:rPr>
              <a:t>st</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chromosome</a:t>
            </a:r>
            <a:r>
              <a:rPr lang="sr-Latn-RS" sz="2600" dirty="0" smtClean="0">
                <a:latin typeface="Times New Roman" pitchFamily="18" charset="0"/>
                <a:cs typeface="Times New Roman" pitchFamily="18" charset="0"/>
              </a:rPr>
              <a:t>.</a:t>
            </a:r>
          </a:p>
          <a:p>
            <a:pPr>
              <a:lnSpc>
                <a:spcPts val="2503"/>
              </a:lnSpc>
            </a:pPr>
            <a:endParaRPr sz="2600" spc="-21" dirty="0">
              <a:solidFill>
                <a:srgbClr val="000000"/>
              </a:solidFill>
              <a:latin typeface="BIIBQK+TimesNewRoman"/>
              <a:cs typeface="BIIBQK+TimesNewRoman"/>
            </a:endParaRPr>
          </a:p>
        </p:txBody>
      </p:sp>
      <p:sp>
        <p:nvSpPr>
          <p:cNvPr id="5" name="object 5"/>
          <p:cNvSpPr txBox="1"/>
          <p:nvPr/>
        </p:nvSpPr>
        <p:spPr>
          <a:xfrm>
            <a:off x="618067" y="1714766"/>
            <a:ext cx="7739384" cy="320601"/>
          </a:xfrm>
          <a:prstGeom prst="rect">
            <a:avLst/>
          </a:prstGeom>
        </p:spPr>
        <p:txBody>
          <a:bodyPr vert="horz" wrap="square" lIns="0" tIns="0" rIns="0" bIns="0" rtlCol="0">
            <a:spAutoFit/>
          </a:bodyPr>
          <a:lstStyle/>
          <a:p>
            <a:pPr marL="457200" indent="-457200">
              <a:lnSpc>
                <a:spcPts val="2503"/>
              </a:lnSpc>
              <a:buFont typeface="Arial" pitchFamily="34" charset="0"/>
              <a:buChar char="•"/>
            </a:pPr>
            <a:r>
              <a:rPr lang="en-US" sz="2600" dirty="0" smtClean="0">
                <a:latin typeface="Times New Roman" pitchFamily="18" charset="0"/>
                <a:cs typeface="Times New Roman" pitchFamily="18" charset="0"/>
              </a:rPr>
              <a:t>Telomere shortening in cells of the immune system</a:t>
            </a:r>
            <a:r>
              <a:rPr lang="sr-Latn-RS" sz="2600" dirty="0" smtClean="0">
                <a:latin typeface="Times New Roman" pitchFamily="18" charset="0"/>
                <a:cs typeface="Times New Roman" pitchFamily="18" charset="0"/>
              </a:rPr>
              <a:t>.</a:t>
            </a:r>
            <a:endParaRPr sz="2600" spc="-10" dirty="0">
              <a:solidFill>
                <a:srgbClr val="000000"/>
              </a:solidFill>
              <a:latin typeface="Times New Roman" pitchFamily="18" charset="0"/>
              <a:cs typeface="Times New Roman" pitchFamily="18" charset="0"/>
            </a:endParaRPr>
          </a:p>
        </p:txBody>
      </p:sp>
      <p:sp>
        <p:nvSpPr>
          <p:cNvPr id="6" name="object 6"/>
          <p:cNvSpPr txBox="1"/>
          <p:nvPr/>
        </p:nvSpPr>
        <p:spPr>
          <a:xfrm>
            <a:off x="575733" y="2161096"/>
            <a:ext cx="7958667" cy="961802"/>
          </a:xfrm>
          <a:prstGeom prst="rect">
            <a:avLst/>
          </a:prstGeom>
        </p:spPr>
        <p:txBody>
          <a:bodyPr vert="horz" wrap="square" lIns="0" tIns="0" rIns="0" bIns="0" rtlCol="0">
            <a:spAutoFit/>
          </a:bodyPr>
          <a:lstStyle/>
          <a:p>
            <a:pPr marL="457200" indent="-457200">
              <a:lnSpc>
                <a:spcPts val="2503"/>
              </a:lnSpc>
              <a:buFont typeface="Arial" pitchFamily="34" charset="0"/>
              <a:buChar char="•"/>
            </a:pPr>
            <a:r>
              <a:rPr lang="en-US" sz="2600" dirty="0" smtClean="0">
                <a:latin typeface="Times New Roman" pitchFamily="18" charset="0"/>
                <a:cs typeface="Times New Roman" pitchFamily="18" charset="0"/>
              </a:rPr>
              <a:t>Development of </a:t>
            </a:r>
            <a:r>
              <a:rPr lang="en-US" sz="2600" dirty="0" err="1" smtClean="0">
                <a:latin typeface="Times New Roman" pitchFamily="18" charset="0"/>
                <a:cs typeface="Times New Roman" pitchFamily="18" charset="0"/>
              </a:rPr>
              <a:t>neuropathological</a:t>
            </a:r>
            <a:r>
              <a:rPr lang="en-US" sz="2600" dirty="0" smtClean="0">
                <a:latin typeface="Times New Roman" pitchFamily="18" charset="0"/>
                <a:cs typeface="Times New Roman" pitchFamily="18" charset="0"/>
              </a:rPr>
              <a:t> changes characteristic of Alzheimer's disease before the age of 50.</a:t>
            </a:r>
            <a:r>
              <a:rPr sz="2600" spc="-70" dirty="0" smtClean="0">
                <a:solidFill>
                  <a:srgbClr val="000000"/>
                </a:solidFill>
                <a:latin typeface="Times New Roman" pitchFamily="18" charset="0"/>
                <a:cs typeface="Times New Roman" pitchFamily="18" charset="0"/>
              </a:rPr>
              <a:t> </a:t>
            </a:r>
            <a:endParaRPr sz="2600" spc="25" dirty="0">
              <a:solidFill>
                <a:srgbClr val="000000"/>
              </a:solidFill>
              <a:latin typeface="Times New Roman" pitchFamily="18" charset="0"/>
              <a:cs typeface="Times New Roman" pitchFamily="18" charset="0"/>
            </a:endParaRPr>
          </a:p>
        </p:txBody>
      </p:sp>
      <p:sp>
        <p:nvSpPr>
          <p:cNvPr id="8" name="object 7"/>
          <p:cNvSpPr txBox="1"/>
          <p:nvPr/>
        </p:nvSpPr>
        <p:spPr>
          <a:xfrm>
            <a:off x="892487" y="2927966"/>
            <a:ext cx="6489297"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25261"/>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21364" y="283924"/>
            <a:ext cx="8194036" cy="743793"/>
          </a:xfrm>
          <a:prstGeom prst="rect">
            <a:avLst/>
          </a:prstGeom>
        </p:spPr>
        <p:txBody>
          <a:bodyPr vert="horz" wrap="square" lIns="0" tIns="0" rIns="0" bIns="0" rtlCol="0">
            <a:spAutoFit/>
          </a:bodyPr>
          <a:lstStyle/>
          <a:p>
            <a:pPr algn="ctr">
              <a:lnSpc>
                <a:spcPts val="2896"/>
              </a:lnSpc>
            </a:pPr>
            <a:r>
              <a:rPr lang="en-US" sz="2800" b="1" dirty="0" smtClean="0">
                <a:solidFill>
                  <a:srgbClr val="C00000"/>
                </a:solidFill>
                <a:latin typeface="Times New Roman" pitchFamily="18" charset="0"/>
                <a:cs typeface="Times New Roman" pitchFamily="18" charset="0"/>
              </a:rPr>
              <a:t>"Everyone wants to live long, but no one wants to be old."</a:t>
            </a:r>
            <a:endParaRPr sz="2800" b="1" dirty="0">
              <a:solidFill>
                <a:srgbClr val="C00000"/>
              </a:solidFill>
              <a:latin typeface="Times New Roman" pitchFamily="18" charset="0"/>
              <a:cs typeface="Times New Roman" pitchFamily="18" charset="0"/>
            </a:endParaRPr>
          </a:p>
        </p:txBody>
      </p:sp>
      <p:sp>
        <p:nvSpPr>
          <p:cNvPr id="5" name="object 5"/>
          <p:cNvSpPr txBox="1"/>
          <p:nvPr/>
        </p:nvSpPr>
        <p:spPr>
          <a:xfrm>
            <a:off x="5021588" y="1529826"/>
            <a:ext cx="4063679" cy="733313"/>
          </a:xfrm>
          <a:prstGeom prst="rect">
            <a:avLst/>
          </a:prstGeom>
        </p:spPr>
        <p:txBody>
          <a:bodyPr vert="horz" wrap="square" lIns="0" tIns="0" rIns="0" bIns="0" rtlCol="0">
            <a:spAutoFit/>
          </a:bodyPr>
          <a:lstStyle/>
          <a:p>
            <a:pPr marL="0" marR="0">
              <a:lnSpc>
                <a:spcPts val="2174"/>
              </a:lnSpc>
              <a:spcBef>
                <a:spcPts val="0"/>
              </a:spcBef>
              <a:spcAft>
                <a:spcPts val="0"/>
              </a:spcAft>
            </a:pPr>
            <a:r>
              <a:rPr sz="2400" dirty="0">
                <a:solidFill>
                  <a:srgbClr val="C00000"/>
                </a:solidFill>
                <a:latin typeface="VUPCBE+Times-BoldItalic"/>
                <a:cs typeface="VUPCBE+Times-BoldItalic"/>
              </a:rPr>
              <a:t>Jonathan</a:t>
            </a:r>
            <a:r>
              <a:rPr sz="2400" spc="31" dirty="0">
                <a:solidFill>
                  <a:srgbClr val="C00000"/>
                </a:solidFill>
                <a:latin typeface="VUPCBE+Times-BoldItalic"/>
                <a:cs typeface="VUPCBE+Times-BoldItalic"/>
              </a:rPr>
              <a:t> </a:t>
            </a:r>
            <a:r>
              <a:rPr sz="2400" dirty="0">
                <a:solidFill>
                  <a:srgbClr val="C00000"/>
                </a:solidFill>
                <a:latin typeface="VUPCBE+Times-BoldItalic"/>
                <a:cs typeface="VUPCBE+Times-BoldItalic"/>
              </a:rPr>
              <a:t>Swift (1667-1745)</a:t>
            </a:r>
          </a:p>
        </p:txBody>
      </p:sp>
      <p:sp>
        <p:nvSpPr>
          <p:cNvPr id="6" name="object 4"/>
          <p:cNvSpPr txBox="1"/>
          <p:nvPr/>
        </p:nvSpPr>
        <p:spPr>
          <a:xfrm>
            <a:off x="3753485" y="713458"/>
            <a:ext cx="216875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4" dirty="0">
              <a:solidFill>
                <a:srgbClr val="C00000"/>
              </a:solidFill>
              <a:latin typeface="NIKMHC+TimesNewRoman,Bold"/>
              <a:cs typeface="NIKMHC+TimesNewRoman,Bold"/>
            </a:endParaRPr>
          </a:p>
        </p:txBody>
      </p:sp>
      <p:sp>
        <p:nvSpPr>
          <p:cNvPr id="7" name="object 4"/>
          <p:cNvSpPr txBox="1"/>
          <p:nvPr/>
        </p:nvSpPr>
        <p:spPr>
          <a:xfrm>
            <a:off x="3905885" y="865858"/>
            <a:ext cx="216875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4" dirty="0">
              <a:solidFill>
                <a:srgbClr val="C00000"/>
              </a:solidFill>
              <a:latin typeface="NIKMHC+TimesNewRoman,Bold"/>
              <a:cs typeface="NIKMHC+TimesNewRoman,Bold"/>
            </a:endParaRPr>
          </a:p>
        </p:txBody>
      </p:sp>
    </p:spTree>
  </p:cSld>
  <p:clrMapOvr>
    <a:masterClrMapping/>
  </p:clrMapOvr>
  <p:transition advTm="1216"/>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Greeting concept. Phrase THANK YOU FOR YOUR ATTENTION written on sticky  note with a pen and magnifying glass. Stock Photo | Adobe Stoc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381000"/>
            <a:ext cx="9525000" cy="714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5219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14400" y="595395"/>
            <a:ext cx="7987365" cy="525785"/>
          </a:xfrm>
          <a:prstGeom prst="rect">
            <a:avLst/>
          </a:prstGeom>
        </p:spPr>
        <p:txBody>
          <a:bodyPr vert="horz" wrap="square" lIns="0" tIns="0" rIns="0" bIns="0" rtlCol="0">
            <a:spAutoFit/>
          </a:bodyPr>
          <a:lstStyle/>
          <a:p>
            <a:pPr>
              <a:lnSpc>
                <a:spcPts val="4147"/>
              </a:lnSpc>
            </a:pPr>
            <a:r>
              <a:rPr lang="en-US" sz="4000" dirty="0" smtClean="0">
                <a:solidFill>
                  <a:srgbClr val="C00000"/>
                </a:solidFill>
                <a:latin typeface="Times New Roman" pitchFamily="18" charset="0"/>
                <a:cs typeface="Times New Roman" pitchFamily="18" charset="0"/>
              </a:rPr>
              <a:t>Longest life expectancy in the world</a:t>
            </a:r>
            <a:endParaRPr sz="4000" dirty="0">
              <a:solidFill>
                <a:srgbClr val="CC0000"/>
              </a:solidFill>
              <a:latin typeface="Times New Roman" pitchFamily="18" charset="0"/>
              <a:cs typeface="Times New Roman" pitchFamily="18" charset="0"/>
            </a:endParaRPr>
          </a:p>
        </p:txBody>
      </p:sp>
      <p:sp>
        <p:nvSpPr>
          <p:cNvPr id="4" name="object 4"/>
          <p:cNvSpPr txBox="1"/>
          <p:nvPr/>
        </p:nvSpPr>
        <p:spPr>
          <a:xfrm>
            <a:off x="549262" y="1695904"/>
            <a:ext cx="6446426" cy="3347070"/>
          </a:xfrm>
          <a:prstGeom prst="rect">
            <a:avLst/>
          </a:prstGeom>
        </p:spPr>
        <p:txBody>
          <a:bodyPr vert="horz" wrap="square" lIns="0" tIns="0" rIns="0" bIns="0" rtlCol="0">
            <a:spAutoFit/>
          </a:bodyPr>
          <a:lstStyle/>
          <a:p>
            <a:pPr>
              <a:lnSpc>
                <a:spcPts val="2896"/>
              </a:lnSpc>
            </a:pPr>
            <a:r>
              <a:rPr sz="2800" dirty="0" smtClean="0">
                <a:solidFill>
                  <a:srgbClr val="000000"/>
                </a:solidFill>
                <a:latin typeface="Times New Roman" pitchFamily="18" charset="0"/>
                <a:cs typeface="Times New Roman" pitchFamily="18" charset="0"/>
              </a:rPr>
              <a:t>•</a:t>
            </a:r>
            <a:r>
              <a:rPr lang="sr-Latn-RS" sz="2800" spc="1022" dirty="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South Korea (average age 90)</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Singapore (83.1 years on average)</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Japan (average age 83)</a:t>
            </a: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lang="sr-Latn-RS" sz="2800" dirty="0" smtClean="0">
              <a:latin typeface="Times New Roman" pitchFamily="18" charset="0"/>
              <a:cs typeface="Times New Roman" pitchFamily="18" charset="0"/>
            </a:endParaRPr>
          </a:p>
          <a:p>
            <a:pPr>
              <a:lnSpc>
                <a:spcPts val="2896"/>
              </a:lnSpc>
            </a:pPr>
            <a:endParaRPr sz="2800" spc="-43" dirty="0">
              <a:solidFill>
                <a:srgbClr val="000000"/>
              </a:solidFill>
              <a:latin typeface="Times New Roman" pitchFamily="18" charset="0"/>
              <a:cs typeface="Times New Roman" pitchFamily="18" charset="0"/>
            </a:endParaRPr>
          </a:p>
        </p:txBody>
      </p:sp>
      <p:sp>
        <p:nvSpPr>
          <p:cNvPr id="5" name="object 5"/>
          <p:cNvSpPr txBox="1"/>
          <p:nvPr/>
        </p:nvSpPr>
        <p:spPr>
          <a:xfrm>
            <a:off x="549264" y="2895600"/>
            <a:ext cx="6225990" cy="743793"/>
          </a:xfrm>
          <a:prstGeom prst="rect">
            <a:avLst/>
          </a:prstGeom>
        </p:spPr>
        <p:txBody>
          <a:bodyPr vert="horz" wrap="square" lIns="0" tIns="0" rIns="0" bIns="0" rtlCol="0">
            <a:spAutoFit/>
          </a:bodyPr>
          <a:lstStyle/>
          <a:p>
            <a:pPr>
              <a:lnSpc>
                <a:spcPts val="2896"/>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Spain (average 82.8 years)</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Switzerland (average age 81)</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549264" y="4776818"/>
            <a:ext cx="8204298" cy="371897"/>
          </a:xfrm>
          <a:prstGeom prst="rect">
            <a:avLst/>
          </a:prstGeom>
        </p:spPr>
        <p:txBody>
          <a:bodyPr vert="horz" wrap="square" lIns="0" tIns="0" rIns="0" bIns="0" rtlCol="0">
            <a:spAutoFit/>
          </a:bodyPr>
          <a:lstStyle/>
          <a:p>
            <a:pPr>
              <a:lnSpc>
                <a:spcPts val="2894"/>
              </a:lnSpc>
            </a:pPr>
            <a:r>
              <a:rPr lang="en-US" sz="2800" dirty="0" smtClean="0"/>
              <a:t>• </a:t>
            </a:r>
            <a:r>
              <a:rPr lang="en-US" sz="2800" b="1" dirty="0" smtClean="0">
                <a:latin typeface="Times New Roman" pitchFamily="18" charset="0"/>
                <a:cs typeface="Times New Roman" pitchFamily="18" charset="0"/>
              </a:rPr>
              <a:t>Average life expectancy in Serbia: 73.7 years</a:t>
            </a:r>
            <a:endParaRPr sz="2800" b="1" spc="-37" dirty="0">
              <a:solidFill>
                <a:srgbClr val="000000"/>
              </a:solidFill>
              <a:latin typeface="Times New Roman" pitchFamily="18" charset="0"/>
              <a:cs typeface="Times New Roman" pitchFamily="18" charset="0"/>
            </a:endParaRPr>
          </a:p>
        </p:txBody>
      </p:sp>
    </p:spTree>
  </p:cSld>
  <p:clrMapOvr>
    <a:masterClrMapping/>
  </p:clrMapOvr>
  <p:transition advTm="8205"/>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28407" y="533400"/>
            <a:ext cx="7937369" cy="526554"/>
          </a:xfrm>
          <a:prstGeom prst="rect">
            <a:avLst/>
          </a:prstGeom>
        </p:spPr>
        <p:txBody>
          <a:bodyPr vert="horz" wrap="square" lIns="0" tIns="0" rIns="0" bIns="0" rtlCol="0">
            <a:spAutoFit/>
          </a:bodyPr>
          <a:lstStyle/>
          <a:p>
            <a:pPr>
              <a:lnSpc>
                <a:spcPts val="4147"/>
              </a:lnSpc>
            </a:pPr>
            <a:r>
              <a:rPr lang="en-US" sz="3600" dirty="0" smtClean="0">
                <a:solidFill>
                  <a:srgbClr val="C00000"/>
                </a:solidFill>
                <a:latin typeface="Times New Roman" pitchFamily="18" charset="0"/>
                <a:cs typeface="Times New Roman" pitchFamily="18" charset="0"/>
              </a:rPr>
              <a:t>The longest-lived people in the world</a:t>
            </a:r>
            <a:endParaRPr sz="3600" dirty="0">
              <a:solidFill>
                <a:srgbClr val="C00000"/>
              </a:solidFill>
              <a:latin typeface="Times New Roman" pitchFamily="18" charset="0"/>
              <a:cs typeface="Times New Roman" pitchFamily="18" charset="0"/>
            </a:endParaRPr>
          </a:p>
        </p:txBody>
      </p:sp>
      <p:sp>
        <p:nvSpPr>
          <p:cNvPr id="4" name="object 4"/>
          <p:cNvSpPr txBox="1"/>
          <p:nvPr/>
        </p:nvSpPr>
        <p:spPr>
          <a:xfrm>
            <a:off x="320361" y="5257801"/>
            <a:ext cx="8671239" cy="243656"/>
          </a:xfrm>
          <a:prstGeom prst="rect">
            <a:avLst/>
          </a:prstGeom>
        </p:spPr>
        <p:txBody>
          <a:bodyPr vert="horz" wrap="square" lIns="0" tIns="0" rIns="0" bIns="0" rtlCol="0">
            <a:spAutoFit/>
          </a:bodyPr>
          <a:lstStyle/>
          <a:p>
            <a:pPr>
              <a:lnSpc>
                <a:spcPts val="1878"/>
              </a:lnSpc>
            </a:pPr>
            <a:r>
              <a:rPr lang="en-US" dirty="0" smtClean="0"/>
              <a:t> </a:t>
            </a:r>
            <a:r>
              <a:rPr lang="en-US" b="1" dirty="0" smtClean="0">
                <a:latin typeface="Times New Roman" pitchFamily="18" charset="0"/>
                <a:cs typeface="Times New Roman" pitchFamily="18" charset="0"/>
              </a:rPr>
              <a:t>Jeanne </a:t>
            </a:r>
            <a:r>
              <a:rPr lang="en-US" b="1" dirty="0" err="1" smtClean="0">
                <a:latin typeface="Times New Roman" pitchFamily="18" charset="0"/>
                <a:cs typeface="Times New Roman" pitchFamily="18" charset="0"/>
              </a:rPr>
              <a:t>Calman</a:t>
            </a:r>
            <a:r>
              <a:rPr sz="1800" b="1" spc="105" smtClean="0">
                <a:solidFill>
                  <a:srgbClr val="000000"/>
                </a:solidFill>
                <a:latin typeface="Times New Roman" pitchFamily="18" charset="0"/>
                <a:cs typeface="Times New Roman" pitchFamily="18" charset="0"/>
              </a:rPr>
              <a:t> </a:t>
            </a:r>
            <a:r>
              <a:rPr sz="1800" dirty="0">
                <a:solidFill>
                  <a:srgbClr val="000000"/>
                </a:solidFill>
                <a:latin typeface="MBFIKR+Times-Roman"/>
                <a:cs typeface="MBFIKR+Times-Roman"/>
              </a:rPr>
              <a:t>(21.02.1875- 4.08.1997</a:t>
            </a:r>
            <a:r>
              <a:rPr sz="1800">
                <a:solidFill>
                  <a:srgbClr val="000000"/>
                </a:solidFill>
                <a:latin typeface="MBFIKR+Times-Roman"/>
                <a:cs typeface="MBFIKR+Times-Roman"/>
              </a:rPr>
              <a:t>),</a:t>
            </a:r>
            <a:r>
              <a:rPr sz="1800" spc="1114">
                <a:solidFill>
                  <a:srgbClr val="000000"/>
                </a:solidFill>
                <a:latin typeface="MBFIKR+Times-Roman"/>
                <a:cs typeface="MBFIKR+Times-Roman"/>
              </a:rPr>
              <a:t> </a:t>
            </a:r>
            <a:r>
              <a:rPr lang="en-US" dirty="0" smtClean="0"/>
              <a:t> </a:t>
            </a:r>
            <a:r>
              <a:rPr lang="en-US" b="1" dirty="0" err="1" smtClean="0">
                <a:latin typeface="Times New Roman" pitchFamily="18" charset="0"/>
                <a:cs typeface="Times New Roman" pitchFamily="18" charset="0"/>
              </a:rPr>
              <a:t>Jiroemon</a:t>
            </a:r>
            <a:r>
              <a:rPr lang="en-US" b="1" dirty="0" smtClean="0">
                <a:latin typeface="Times New Roman" pitchFamily="18" charset="0"/>
                <a:cs typeface="Times New Roman" pitchFamily="18" charset="0"/>
              </a:rPr>
              <a:t> Kimura</a:t>
            </a:r>
            <a:r>
              <a:rPr sz="1800" b="1" spc="93" smtClean="0">
                <a:solidFill>
                  <a:srgbClr val="000000"/>
                </a:solidFill>
                <a:latin typeface="Times New Roman" pitchFamily="18" charset="0"/>
                <a:cs typeface="Times New Roman" pitchFamily="18" charset="0"/>
              </a:rPr>
              <a:t> </a:t>
            </a:r>
            <a:r>
              <a:rPr sz="1800" dirty="0">
                <a:solidFill>
                  <a:srgbClr val="000000"/>
                </a:solidFill>
                <a:latin typeface="MBFIKR+Times-Roman"/>
                <a:cs typeface="MBFIKR+Times-Roman"/>
              </a:rPr>
              <a:t>(19. 04.1897 - 12.06.2013),</a:t>
            </a:r>
          </a:p>
        </p:txBody>
      </p:sp>
      <p:sp>
        <p:nvSpPr>
          <p:cNvPr id="5" name="object 5"/>
          <p:cNvSpPr txBox="1"/>
          <p:nvPr/>
        </p:nvSpPr>
        <p:spPr>
          <a:xfrm>
            <a:off x="685800" y="5638800"/>
            <a:ext cx="3566283" cy="243656"/>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L</a:t>
            </a:r>
            <a:r>
              <a:rPr lang="en-US" dirty="0" err="1" smtClean="0">
                <a:latin typeface="Times New Roman" pitchFamily="18" charset="0"/>
                <a:cs typeface="Times New Roman" pitchFamily="18" charset="0"/>
              </a:rPr>
              <a:t>ife</a:t>
            </a:r>
            <a:r>
              <a:rPr lang="en-US" dirty="0" smtClean="0">
                <a:latin typeface="Times New Roman" pitchFamily="18" charset="0"/>
                <a:cs typeface="Times New Roman" pitchFamily="18" charset="0"/>
              </a:rPr>
              <a:t> span 122 years and 164 days</a:t>
            </a:r>
            <a:endParaRPr sz="1800" dirty="0">
              <a:solidFill>
                <a:srgbClr val="000000"/>
              </a:solidFill>
              <a:latin typeface="Times New Roman" pitchFamily="18" charset="0"/>
              <a:cs typeface="Times New Roman" pitchFamily="18" charset="0"/>
            </a:endParaRPr>
          </a:p>
        </p:txBody>
      </p:sp>
      <p:sp>
        <p:nvSpPr>
          <p:cNvPr id="6" name="object 6"/>
          <p:cNvSpPr txBox="1"/>
          <p:nvPr/>
        </p:nvSpPr>
        <p:spPr>
          <a:xfrm>
            <a:off x="5410200" y="5562600"/>
            <a:ext cx="2438400" cy="243656"/>
          </a:xfrm>
          <a:prstGeom prst="rect">
            <a:avLst/>
          </a:prstGeom>
        </p:spPr>
        <p:txBody>
          <a:bodyPr vert="horz" wrap="square" lIns="0" tIns="0" rIns="0" bIns="0" rtlCol="0">
            <a:spAutoFit/>
          </a:bodyPr>
          <a:lstStyle/>
          <a:p>
            <a:pPr marL="0" marR="0">
              <a:lnSpc>
                <a:spcPts val="1878"/>
              </a:lnSpc>
              <a:spcBef>
                <a:spcPts val="0"/>
              </a:spcBef>
              <a:spcAft>
                <a:spcPts val="0"/>
              </a:spcAft>
            </a:pPr>
            <a:r>
              <a:rPr lang="en-US" sz="1800" spc="-27" dirty="0" smtClean="0">
                <a:solidFill>
                  <a:srgbClr val="000000"/>
                </a:solidFill>
                <a:latin typeface="Times New Roman" pitchFamily="18" charset="0"/>
                <a:cs typeface="Times New Roman" pitchFamily="18" charset="0"/>
              </a:rPr>
              <a:t>L</a:t>
            </a:r>
            <a:r>
              <a:rPr lang="sr-Latn-RS" sz="1800" spc="-27" dirty="0" smtClean="0">
                <a:solidFill>
                  <a:srgbClr val="000000"/>
                </a:solidFill>
                <a:latin typeface="Times New Roman" pitchFamily="18" charset="0"/>
                <a:cs typeface="Times New Roman" pitchFamily="18" charset="0"/>
              </a:rPr>
              <a:t>ife span 116 years</a:t>
            </a:r>
            <a:endParaRPr sz="1800" spc="-27" dirty="0">
              <a:solidFill>
                <a:srgbClr val="000000"/>
              </a:solidFill>
              <a:latin typeface="Times New Roman" pitchFamily="18" charset="0"/>
              <a:cs typeface="Times New Roman" pitchFamily="18" charset="0"/>
            </a:endParaRPr>
          </a:p>
        </p:txBody>
      </p:sp>
      <p:sp>
        <p:nvSpPr>
          <p:cNvPr id="7" name="object 7"/>
          <p:cNvSpPr txBox="1"/>
          <p:nvPr/>
        </p:nvSpPr>
        <p:spPr>
          <a:xfrm>
            <a:off x="6498978" y="6440793"/>
            <a:ext cx="2466798" cy="550299"/>
          </a:xfrm>
          <a:prstGeom prst="rect">
            <a:avLst/>
          </a:prstGeom>
        </p:spPr>
        <p:txBody>
          <a:bodyPr vert="horz" wrap="square" lIns="0" tIns="0" rIns="0" bIns="0" rtlCol="0">
            <a:spAutoFit/>
          </a:bodyPr>
          <a:lstStyle/>
          <a:p>
            <a:pPr marL="0" marR="0">
              <a:lnSpc>
                <a:spcPts val="1633"/>
              </a:lnSpc>
              <a:spcBef>
                <a:spcPts val="0"/>
              </a:spcBef>
              <a:spcAft>
                <a:spcPts val="0"/>
              </a:spcAft>
            </a:pPr>
            <a:r>
              <a:rPr sz="1800" dirty="0">
                <a:solidFill>
                  <a:srgbClr val="000000"/>
                </a:solidFill>
                <a:latin typeface="MBFIKR+Times-Roman"/>
                <a:cs typeface="MBFIKR+Times-Roman"/>
              </a:rPr>
              <a:t>https://sr.wikipedia.org</a:t>
            </a:r>
          </a:p>
        </p:txBody>
      </p:sp>
    </p:spTree>
  </p:cSld>
  <p:clrMapOvr>
    <a:masterClrMapping/>
  </p:clrMapOvr>
  <p:transition advTm="7382"/>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666747" y="595396"/>
            <a:ext cx="4565588" cy="525785"/>
          </a:xfrm>
          <a:prstGeom prst="rect">
            <a:avLst/>
          </a:prstGeom>
        </p:spPr>
        <p:txBody>
          <a:bodyPr vert="horz" wrap="square" lIns="0" tIns="0" rIns="0" bIns="0" rtlCol="0">
            <a:spAutoFit/>
          </a:bodyPr>
          <a:lstStyle/>
          <a:p>
            <a:pPr>
              <a:lnSpc>
                <a:spcPts val="4147"/>
              </a:lnSpc>
            </a:pPr>
            <a:r>
              <a:rPr lang="sr-Latn-RS" sz="4000" spc="-3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Theories of aging</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5" y="1695904"/>
            <a:ext cx="5298544" cy="371897"/>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Evolutionary theories of aging</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549266" y="2211032"/>
            <a:ext cx="4903078" cy="884858"/>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Modern theories of aging:</a:t>
            </a:r>
            <a:endParaRPr sz="2800" spc="-33" dirty="0">
              <a:solidFill>
                <a:srgbClr val="000000"/>
              </a:solidFill>
              <a:latin typeface="Times New Roman" pitchFamily="18" charset="0"/>
              <a:cs typeface="Times New Roman" pitchFamily="18" charset="0"/>
            </a:endParaRPr>
          </a:p>
          <a:p>
            <a:pPr marL="3" marR="0">
              <a:lnSpc>
                <a:spcPts val="2896"/>
              </a:lnSpc>
              <a:spcBef>
                <a:spcPts val="1108"/>
              </a:spcBef>
              <a:spcAft>
                <a:spcPts val="0"/>
              </a:spcAft>
            </a:pPr>
            <a:r>
              <a:rPr sz="2800" dirty="0">
                <a:solidFill>
                  <a:srgbClr val="000000"/>
                </a:solidFill>
                <a:latin typeface="Wingdings"/>
                <a:cs typeface="Wingdings"/>
              </a:rPr>
              <a:t></a:t>
            </a:r>
            <a:r>
              <a:rPr sz="2800" spc="478" dirty="0">
                <a:solidFill>
                  <a:srgbClr val="000000"/>
                </a:solidFill>
                <a:latin typeface="Times New Roman"/>
                <a:cs typeface="Times New Roman"/>
              </a:rPr>
              <a:t> </a:t>
            </a:r>
            <a:r>
              <a:rPr lang="en-US" sz="2800" dirty="0" smtClean="0">
                <a:latin typeface="Times New Roman" pitchFamily="18" charset="0"/>
                <a:cs typeface="Times New Roman" pitchFamily="18" charset="0"/>
              </a:rPr>
              <a:t>systemic theories</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549274" y="3231335"/>
            <a:ext cx="3500496"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478">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cell theory</a:t>
            </a:r>
            <a:r>
              <a:rPr sz="2800" spc="-43" smtClean="0">
                <a:solidFill>
                  <a:srgbClr val="000000"/>
                </a:solidFill>
                <a:latin typeface="BIIBQK+TimesNewRoman"/>
                <a:cs typeface="BIIBQK+TimesNewRoman"/>
              </a:rPr>
              <a:t>.</a:t>
            </a:r>
            <a:endParaRPr sz="2800" spc="-43" dirty="0">
              <a:solidFill>
                <a:srgbClr val="000000"/>
              </a:solidFill>
              <a:latin typeface="BIIBQK+TimesNewRoman"/>
              <a:cs typeface="BIIBQK+TimesNewRoman"/>
            </a:endParaRPr>
          </a:p>
        </p:txBody>
      </p:sp>
    </p:spTree>
  </p:cSld>
  <p:clrMapOvr>
    <a:masterClrMapping/>
  </p:clrMapOvr>
  <p:transition advTm="16372"/>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dirty="0"/>
          </a:p>
        </p:txBody>
      </p:sp>
      <p:sp>
        <p:nvSpPr>
          <p:cNvPr id="3" name="object 3"/>
          <p:cNvSpPr txBox="1"/>
          <p:nvPr/>
        </p:nvSpPr>
        <p:spPr>
          <a:xfrm>
            <a:off x="950274" y="564389"/>
            <a:ext cx="8337096" cy="601062"/>
          </a:xfrm>
          <a:prstGeom prst="rect">
            <a:avLst/>
          </a:prstGeom>
        </p:spPr>
        <p:txBody>
          <a:bodyPr vert="horz" wrap="square" lIns="0" tIns="0" rIns="0" bIns="0" rtlCol="0">
            <a:spAutoFit/>
          </a:bodyPr>
          <a:lstStyle/>
          <a:p>
            <a:pPr>
              <a:lnSpc>
                <a:spcPts val="4618"/>
              </a:lnSpc>
            </a:pPr>
            <a:r>
              <a:rPr lang="en-US" sz="4800" dirty="0" smtClean="0">
                <a:solidFill>
                  <a:srgbClr val="C00000"/>
                </a:solidFill>
                <a:latin typeface="Times New Roman" pitchFamily="18" charset="0"/>
                <a:cs typeface="Times New Roman" pitchFamily="18" charset="0"/>
              </a:rPr>
              <a:t>Evolutionary theories of aging</a:t>
            </a:r>
            <a:endParaRPr sz="4450" spc="-20" dirty="0">
              <a:solidFill>
                <a:srgbClr val="C00000"/>
              </a:solidFill>
              <a:latin typeface="Times New Roman" pitchFamily="18" charset="0"/>
              <a:cs typeface="Times New Roman" pitchFamily="18" charset="0"/>
            </a:endParaRPr>
          </a:p>
        </p:txBody>
      </p:sp>
      <p:sp>
        <p:nvSpPr>
          <p:cNvPr id="4" name="object 4"/>
          <p:cNvSpPr txBox="1"/>
          <p:nvPr/>
        </p:nvSpPr>
        <p:spPr>
          <a:xfrm>
            <a:off x="549275" y="1695903"/>
            <a:ext cx="8217068" cy="743793"/>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Based on Darwin's theory of evolution by natural </a:t>
            </a:r>
            <a:endParaRPr lang="sr-Latn-RS" sz="2800" dirty="0">
              <a:latin typeface="Times New Roman" pitchFamily="18" charset="0"/>
              <a:cs typeface="Times New Roman" pitchFamily="18" charset="0"/>
            </a:endParaRPr>
          </a:p>
          <a:p>
            <a:pPr>
              <a:lnSpc>
                <a:spcPts val="2896"/>
              </a:lnSpc>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selection</a:t>
            </a:r>
            <a:r>
              <a:rPr lang="sr-Latn-RS" sz="2800" dirty="0" smtClean="0">
                <a:latin typeface="Times New Roman" pitchFamily="18" charset="0"/>
                <a:cs typeface="Times New Roman" pitchFamily="18" charset="0"/>
              </a:rPr>
              <a:t>.</a:t>
            </a:r>
            <a:endParaRPr sz="2800" spc="-40" dirty="0">
              <a:solidFill>
                <a:srgbClr val="000000"/>
              </a:solidFill>
              <a:latin typeface="Times New Roman" pitchFamily="18" charset="0"/>
              <a:cs typeface="Times New Roman" pitchFamily="18" charset="0"/>
            </a:endParaRPr>
          </a:p>
        </p:txBody>
      </p:sp>
      <p:sp>
        <p:nvSpPr>
          <p:cNvPr id="6" name="object 6"/>
          <p:cNvSpPr txBox="1"/>
          <p:nvPr/>
        </p:nvSpPr>
        <p:spPr>
          <a:xfrm>
            <a:off x="549266" y="2640288"/>
            <a:ext cx="8770949" cy="1487587"/>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The difference in the length of life of biological </a:t>
            </a:r>
            <a:endParaRPr lang="sr-Latn-RS" sz="2800" dirty="0" smtClean="0">
              <a:latin typeface="Times New Roman" pitchFamily="18" charset="0"/>
              <a:cs typeface="Times New Roman" pitchFamily="18" charset="0"/>
            </a:endParaRPr>
          </a:p>
          <a:p>
            <a:pPr>
              <a:lnSpc>
                <a:spcPts val="2894"/>
              </a:lnSpc>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species is based on the </a:t>
            </a:r>
            <a:r>
              <a:rPr lang="en-US" sz="2800" b="1" dirty="0" smtClean="0">
                <a:latin typeface="Times New Roman" pitchFamily="18" charset="0"/>
                <a:cs typeface="Times New Roman" pitchFamily="18" charset="0"/>
              </a:rPr>
              <a:t>processes of mutation</a:t>
            </a:r>
            <a:r>
              <a:rPr lang="sr-Latn-RS"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and</a:t>
            </a:r>
            <a:endParaRPr lang="sr-Latn-RS" sz="2800" b="1" dirty="0" smtClean="0">
              <a:latin typeface="Times New Roman" pitchFamily="18" charset="0"/>
              <a:cs typeface="Times New Roman" pitchFamily="18" charset="0"/>
            </a:endParaRPr>
          </a:p>
          <a:p>
            <a:pPr>
              <a:lnSpc>
                <a:spcPts val="2894"/>
              </a:lnSpc>
            </a:pPr>
            <a:r>
              <a:rPr lang="en-US" sz="2800" b="1" dirty="0" smtClean="0">
                <a:latin typeface="Times New Roman" pitchFamily="18" charset="0"/>
                <a:cs typeface="Times New Roman" pitchFamily="18" charset="0"/>
              </a:rPr>
              <a:t>    gene</a:t>
            </a:r>
            <a:r>
              <a:rPr lang="sr-Latn-RS" sz="2800" b="1" dirty="0" smtClean="0">
                <a:latin typeface="Times New Roman" pitchFamily="18" charset="0"/>
                <a:cs typeface="Times New Roman" pitchFamily="18" charset="0"/>
              </a:rPr>
              <a:t> </a:t>
            </a:r>
            <a:r>
              <a:rPr lang="en-US" sz="2800" b="1" dirty="0">
                <a:latin typeface="Times New Roman" pitchFamily="18" charset="0"/>
                <a:cs typeface="Times New Roman" pitchFamily="18" charset="0"/>
              </a:rPr>
              <a:t>selection </a:t>
            </a:r>
            <a:r>
              <a:rPr lang="sr-Latn-RS" sz="2800" b="1"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 </a:t>
            </a:r>
            <a:endParaRPr lang="sr-Latn-RS" sz="2800" b="1" dirty="0" smtClean="0">
              <a:latin typeface="Times New Roman" pitchFamily="18" charset="0"/>
              <a:cs typeface="Times New Roman" pitchFamily="18" charset="0"/>
            </a:endParaRPr>
          </a:p>
          <a:p>
            <a:pPr>
              <a:lnSpc>
                <a:spcPts val="2894"/>
              </a:lnSpc>
            </a:pPr>
            <a:endParaRPr lang="sr-Latn-RS" sz="2800" b="1" dirty="0" smtClean="0">
              <a:latin typeface="Times New Roman" pitchFamily="18" charset="0"/>
              <a:cs typeface="Times New Roman" pitchFamily="18" charset="0"/>
            </a:endParaRPr>
          </a:p>
        </p:txBody>
      </p:sp>
      <p:sp>
        <p:nvSpPr>
          <p:cNvPr id="8" name="object 5"/>
          <p:cNvSpPr txBox="1"/>
          <p:nvPr/>
        </p:nvSpPr>
        <p:spPr>
          <a:xfrm>
            <a:off x="1044884" y="22774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9" name="object 5"/>
          <p:cNvSpPr txBox="1"/>
          <p:nvPr/>
        </p:nvSpPr>
        <p:spPr>
          <a:xfrm>
            <a:off x="1197284" y="24298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0" name="object 5"/>
          <p:cNvSpPr txBox="1"/>
          <p:nvPr/>
        </p:nvSpPr>
        <p:spPr>
          <a:xfrm>
            <a:off x="1349684" y="25822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1" name="object 5"/>
          <p:cNvSpPr txBox="1"/>
          <p:nvPr/>
        </p:nvSpPr>
        <p:spPr>
          <a:xfrm>
            <a:off x="1502084" y="27346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2" name="object 5"/>
          <p:cNvSpPr txBox="1"/>
          <p:nvPr/>
        </p:nvSpPr>
        <p:spPr>
          <a:xfrm>
            <a:off x="1654484" y="28870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3" name="object 5"/>
          <p:cNvSpPr txBox="1"/>
          <p:nvPr/>
        </p:nvSpPr>
        <p:spPr>
          <a:xfrm>
            <a:off x="1806884" y="30394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4" name="object 5"/>
          <p:cNvSpPr txBox="1"/>
          <p:nvPr/>
        </p:nvSpPr>
        <p:spPr>
          <a:xfrm>
            <a:off x="1959284" y="31918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5" name="object 5"/>
          <p:cNvSpPr txBox="1"/>
          <p:nvPr/>
        </p:nvSpPr>
        <p:spPr>
          <a:xfrm>
            <a:off x="2111684" y="33442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6" name="object 5"/>
          <p:cNvSpPr txBox="1"/>
          <p:nvPr/>
        </p:nvSpPr>
        <p:spPr>
          <a:xfrm>
            <a:off x="2264084" y="3496656"/>
            <a:ext cx="341349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Tree>
  </p:cSld>
  <p:clrMapOvr>
    <a:masterClrMapping/>
  </p:clrMapOvr>
  <p:transition advTm="1551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555254"/>
            <a:ext cx="4495800" cy="6319679"/>
          </a:xfrm>
        </p:spPr>
        <p:txBody>
          <a:bodyPr/>
          <a:lstStyle/>
          <a:p>
            <a:pPr marL="342900" indent="-342900">
              <a:lnSpc>
                <a:spcPts val="2894"/>
              </a:lnSpc>
              <a:buFont typeface="Arial" pitchFamily="34" charset="0"/>
              <a:buChar char="•"/>
            </a:pPr>
            <a:r>
              <a:rPr lang="en-US" sz="2600" dirty="0">
                <a:latin typeface="Times New Roman" pitchFamily="18" charset="0"/>
                <a:cs typeface="Times New Roman" pitchFamily="18" charset="0"/>
              </a:rPr>
              <a:t>Darwin’s contribution to the understanding of evolution was in describing the mechanism of </a:t>
            </a:r>
            <a:r>
              <a:rPr lang="en-US" sz="2600" b="1" dirty="0">
                <a:latin typeface="Times New Roman" pitchFamily="18" charset="0"/>
                <a:cs typeface="Times New Roman" pitchFamily="18" charset="0"/>
              </a:rPr>
              <a:t>natural selection</a:t>
            </a:r>
            <a:r>
              <a:rPr lang="en-US"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pPr marL="342900" indent="-342900">
              <a:lnSpc>
                <a:spcPts val="2894"/>
              </a:lnSpc>
              <a:buFont typeface="Arial" pitchFamily="34" charset="0"/>
              <a:buChar char="•"/>
            </a:pPr>
            <a:endParaRPr lang="en-US" sz="2600" dirty="0">
              <a:latin typeface="Times New Roman" pitchFamily="18" charset="0"/>
              <a:cs typeface="Times New Roman" pitchFamily="18" charset="0"/>
            </a:endParaRPr>
          </a:p>
          <a:p>
            <a:pPr marL="457200" indent="-457200">
              <a:lnSpc>
                <a:spcPts val="2894"/>
              </a:lnSpc>
              <a:buFont typeface="Wingdings" pitchFamily="2" charset="2"/>
              <a:buChar char="ü"/>
            </a:pPr>
            <a:r>
              <a:rPr lang="en-US" sz="2400" dirty="0">
                <a:latin typeface="Times New Roman" pitchFamily="18" charset="0"/>
                <a:cs typeface="Times New Roman" pitchFamily="18" charset="0"/>
              </a:rPr>
              <a:t>Too many offspring are produced </a:t>
            </a:r>
          </a:p>
          <a:p>
            <a:pPr marL="457200" indent="-457200">
              <a:lnSpc>
                <a:spcPts val="2894"/>
              </a:lnSpc>
              <a:buFont typeface="Wingdings" pitchFamily="2" charset="2"/>
              <a:buChar char="ü"/>
            </a:pPr>
            <a:r>
              <a:rPr lang="en-US" sz="2400" dirty="0">
                <a:latin typeface="Times New Roman" pitchFamily="18" charset="0"/>
                <a:cs typeface="Times New Roman" pitchFamily="18" charset="0"/>
              </a:rPr>
              <a:t> Limited resources and competition</a:t>
            </a:r>
          </a:p>
          <a:p>
            <a:pPr marL="457200" indent="-457200">
              <a:lnSpc>
                <a:spcPts val="2894"/>
              </a:lnSpc>
              <a:buFont typeface="Wingdings" pitchFamily="2" charset="2"/>
              <a:buChar char="ü"/>
            </a:pPr>
            <a:r>
              <a:rPr lang="en-US" sz="2400" dirty="0">
                <a:latin typeface="Times New Roman" pitchFamily="18" charset="0"/>
                <a:cs typeface="Times New Roman" pitchFamily="18" charset="0"/>
              </a:rPr>
              <a:t> Variation in a population</a:t>
            </a:r>
          </a:p>
          <a:p>
            <a:pPr marL="457200" indent="-457200">
              <a:lnSpc>
                <a:spcPts val="2894"/>
              </a:lnSpc>
              <a:buFont typeface="Wingdings" pitchFamily="2" charset="2"/>
              <a:buChar char="ü"/>
            </a:pPr>
            <a:r>
              <a:rPr lang="en-US" sz="2400" dirty="0">
                <a:latin typeface="Times New Roman" pitchFamily="18" charset="0"/>
                <a:cs typeface="Times New Roman" pitchFamily="18" charset="0"/>
              </a:rPr>
              <a:t> Better adapted individuals survive</a:t>
            </a:r>
          </a:p>
          <a:p>
            <a:pPr marL="457200" indent="-457200">
              <a:lnSpc>
                <a:spcPts val="2894"/>
              </a:lnSpc>
              <a:buFont typeface="Wingdings" pitchFamily="2" charset="2"/>
              <a:buChar char="ü"/>
            </a:pPr>
            <a:r>
              <a:rPr lang="en-US" sz="2400" dirty="0">
                <a:latin typeface="Times New Roman" pitchFamily="18" charset="0"/>
                <a:cs typeface="Times New Roman" pitchFamily="18" charset="0"/>
              </a:rPr>
              <a:t> Survivors leave more offspring (“</a:t>
            </a:r>
            <a:r>
              <a:rPr lang="en-US" sz="2400" dirty="0" smtClean="0">
                <a:latin typeface="Times New Roman" pitchFamily="18" charset="0"/>
                <a:cs typeface="Times New Roman" pitchFamily="18" charset="0"/>
              </a:rPr>
              <a:t>fitness</a:t>
            </a:r>
            <a:r>
              <a:rPr lang="sr-Latn-R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a:p>
            <a:pPr marL="457200" indent="-457200">
              <a:lnSpc>
                <a:spcPts val="2894"/>
              </a:lnSpc>
              <a:buFont typeface="Wingdings" pitchFamily="2" charset="2"/>
              <a:buChar char="ü"/>
            </a:pPr>
            <a:r>
              <a:rPr lang="en-US" sz="2400" dirty="0">
                <a:latin typeface="Times New Roman" pitchFamily="18" charset="0"/>
                <a:cs typeface="Times New Roman" pitchFamily="18" charset="0"/>
              </a:rPr>
              <a:t> Thus, the average composition of the population is altered</a:t>
            </a:r>
            <a:endParaRPr lang="en-US" sz="2400" spc="-37" dirty="0">
              <a:solidFill>
                <a:srgbClr val="000000"/>
              </a:solidFill>
              <a:latin typeface="Times New Roman" pitchFamily="18" charset="0"/>
              <a:cs typeface="Times New Roman" pitchFamily="18" charset="0"/>
            </a:endParaRPr>
          </a:p>
          <a:p>
            <a:endParaRPr lang="en-US"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6429" y="1549400"/>
            <a:ext cx="3779837" cy="4992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97908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026"/>
          <p:cNvSpPr>
            <a:spLocks noGrp="1" noChangeArrowheads="1"/>
          </p:cNvSpPr>
          <p:nvPr>
            <p:ph type="body" idx="1"/>
          </p:nvPr>
        </p:nvSpPr>
        <p:spPr>
          <a:xfrm>
            <a:off x="1104900" y="990600"/>
            <a:ext cx="6096000" cy="886397"/>
          </a:xfrm>
        </p:spPr>
        <p:txBody>
          <a:bodyPr/>
          <a:lstStyle/>
          <a:p>
            <a:pPr eaLnBrk="1" hangingPunct="1">
              <a:lnSpc>
                <a:spcPct val="90000"/>
              </a:lnSpc>
              <a:buFontTx/>
              <a:buNone/>
            </a:pPr>
            <a:r>
              <a:rPr lang="sr-Latn-RS" dirty="0" smtClean="0">
                <a:solidFill>
                  <a:schemeClr val="accent2">
                    <a:lumMod val="75000"/>
                  </a:schemeClr>
                </a:solidFill>
              </a:rPr>
              <a:t>» </a:t>
            </a:r>
            <a:r>
              <a:rPr lang="en-US" sz="3200" dirty="0" smtClean="0">
                <a:solidFill>
                  <a:schemeClr val="accent2">
                    <a:lumMod val="75000"/>
                  </a:schemeClr>
                </a:solidFill>
                <a:latin typeface="Times New Roman" pitchFamily="18" charset="0"/>
                <a:cs typeface="Times New Roman" pitchFamily="18" charset="0"/>
              </a:rPr>
              <a:t>Population </a:t>
            </a:r>
            <a:r>
              <a:rPr lang="sr-Latn-RS" sz="3200" dirty="0" smtClean="0">
                <a:solidFill>
                  <a:schemeClr val="accent2">
                    <a:lumMod val="75000"/>
                  </a:schemeClr>
                </a:solidFill>
                <a:latin typeface="Times New Roman" pitchFamily="18" charset="0"/>
                <a:cs typeface="Times New Roman" pitchFamily="18" charset="0"/>
              </a:rPr>
              <a:t>(</a:t>
            </a:r>
            <a:r>
              <a:rPr lang="en-US" sz="3200" dirty="0" smtClean="0">
                <a:solidFill>
                  <a:schemeClr val="accent2">
                    <a:lumMod val="75000"/>
                  </a:schemeClr>
                </a:solidFill>
                <a:latin typeface="Times New Roman" pitchFamily="18" charset="0"/>
                <a:cs typeface="Times New Roman" pitchFamily="18" charset="0"/>
              </a:rPr>
              <a:t>Natural</a:t>
            </a:r>
            <a:r>
              <a:rPr lang="sr-Latn-RS" sz="3200" dirty="0" smtClean="0">
                <a:solidFill>
                  <a:schemeClr val="accent2">
                    <a:lumMod val="75000"/>
                  </a:schemeClr>
                </a:solidFill>
                <a:latin typeface="Times New Roman" pitchFamily="18" charset="0"/>
                <a:cs typeface="Times New Roman" pitchFamily="18" charset="0"/>
              </a:rPr>
              <a:t>)</a:t>
            </a:r>
            <a:r>
              <a:rPr lang="en-US" sz="3200" dirty="0" smtClean="0">
                <a:solidFill>
                  <a:schemeClr val="accent2">
                    <a:lumMod val="75000"/>
                  </a:schemeClr>
                </a:solidFill>
                <a:latin typeface="Times New Roman" pitchFamily="18" charset="0"/>
                <a:cs typeface="Times New Roman" pitchFamily="18" charset="0"/>
              </a:rPr>
              <a:t> Selection</a:t>
            </a:r>
            <a:r>
              <a:rPr lang="sr-Latn-RS" sz="3200" dirty="0">
                <a:solidFill>
                  <a:schemeClr val="accent2">
                    <a:lumMod val="75000"/>
                  </a:schemeClr>
                </a:solidFill>
              </a:rPr>
              <a:t>»</a:t>
            </a:r>
            <a:r>
              <a:rPr lang="sr-Latn-RS" sz="3200" dirty="0" smtClean="0">
                <a:solidFill>
                  <a:schemeClr val="accent2">
                    <a:lumMod val="75000"/>
                  </a:schemeClr>
                </a:solidFill>
                <a:latin typeface="Times New Roman" pitchFamily="18" charset="0"/>
                <a:cs typeface="Times New Roman" pitchFamily="18" charset="0"/>
              </a:rPr>
              <a:t> by Darwin</a:t>
            </a:r>
            <a:endParaRPr lang="en-US" sz="3200" dirty="0" smtClean="0">
              <a:solidFill>
                <a:schemeClr val="accent2">
                  <a:lumMod val="75000"/>
                </a:schemeClr>
              </a:solidFill>
              <a:latin typeface="Times New Roman" pitchFamily="18" charset="0"/>
              <a:cs typeface="Times New Roman" pitchFamily="18" charset="0"/>
            </a:endParaRPr>
          </a:p>
        </p:txBody>
      </p:sp>
      <p:sp>
        <p:nvSpPr>
          <p:cNvPr id="10243" name="Oval 1027"/>
          <p:cNvSpPr>
            <a:spLocks noChangeArrowheads="1"/>
          </p:cNvSpPr>
          <p:nvPr/>
        </p:nvSpPr>
        <p:spPr bwMode="auto">
          <a:xfrm>
            <a:off x="25146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4" name="Oval 1028"/>
          <p:cNvSpPr>
            <a:spLocks noChangeArrowheads="1"/>
          </p:cNvSpPr>
          <p:nvPr/>
        </p:nvSpPr>
        <p:spPr bwMode="auto">
          <a:xfrm>
            <a:off x="1676400" y="4953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5" name="Oval 1029"/>
          <p:cNvSpPr>
            <a:spLocks noChangeArrowheads="1"/>
          </p:cNvSpPr>
          <p:nvPr/>
        </p:nvSpPr>
        <p:spPr bwMode="auto">
          <a:xfrm>
            <a:off x="3886200" y="5410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6" name="Oval 1030"/>
          <p:cNvSpPr>
            <a:spLocks noChangeArrowheads="1"/>
          </p:cNvSpPr>
          <p:nvPr/>
        </p:nvSpPr>
        <p:spPr bwMode="auto">
          <a:xfrm>
            <a:off x="3505200" y="3962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7" name="Oval 1031"/>
          <p:cNvSpPr>
            <a:spLocks noChangeArrowheads="1"/>
          </p:cNvSpPr>
          <p:nvPr/>
        </p:nvSpPr>
        <p:spPr bwMode="auto">
          <a:xfrm>
            <a:off x="32004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8" name="Oval 1032"/>
          <p:cNvSpPr>
            <a:spLocks noChangeArrowheads="1"/>
          </p:cNvSpPr>
          <p:nvPr/>
        </p:nvSpPr>
        <p:spPr bwMode="auto">
          <a:xfrm>
            <a:off x="26670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49" name="Oval 1033"/>
          <p:cNvSpPr>
            <a:spLocks noChangeArrowheads="1"/>
          </p:cNvSpPr>
          <p:nvPr/>
        </p:nvSpPr>
        <p:spPr bwMode="auto">
          <a:xfrm>
            <a:off x="5105400" y="4343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0" name="Oval 1034"/>
          <p:cNvSpPr>
            <a:spLocks noChangeArrowheads="1"/>
          </p:cNvSpPr>
          <p:nvPr/>
        </p:nvSpPr>
        <p:spPr bwMode="auto">
          <a:xfrm>
            <a:off x="1905000" y="3886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1" name="Oval 1035"/>
          <p:cNvSpPr>
            <a:spLocks noChangeArrowheads="1"/>
          </p:cNvSpPr>
          <p:nvPr/>
        </p:nvSpPr>
        <p:spPr bwMode="auto">
          <a:xfrm>
            <a:off x="52578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2" name="Oval 1036"/>
          <p:cNvSpPr>
            <a:spLocks noChangeArrowheads="1"/>
          </p:cNvSpPr>
          <p:nvPr/>
        </p:nvSpPr>
        <p:spPr bwMode="auto">
          <a:xfrm>
            <a:off x="4191000" y="4495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3" name="Oval 1037"/>
          <p:cNvSpPr>
            <a:spLocks noChangeArrowheads="1"/>
          </p:cNvSpPr>
          <p:nvPr/>
        </p:nvSpPr>
        <p:spPr bwMode="auto">
          <a:xfrm>
            <a:off x="60198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4" name="Oval 1038"/>
          <p:cNvSpPr>
            <a:spLocks noChangeArrowheads="1"/>
          </p:cNvSpPr>
          <p:nvPr/>
        </p:nvSpPr>
        <p:spPr bwMode="auto">
          <a:xfrm>
            <a:off x="4648200" y="36576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5" name="Oval 1039"/>
          <p:cNvSpPr>
            <a:spLocks noChangeArrowheads="1"/>
          </p:cNvSpPr>
          <p:nvPr/>
        </p:nvSpPr>
        <p:spPr bwMode="auto">
          <a:xfrm>
            <a:off x="6705600" y="5105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0256" name="Oval 1040"/>
          <p:cNvSpPr>
            <a:spLocks noChangeArrowheads="1"/>
          </p:cNvSpPr>
          <p:nvPr/>
        </p:nvSpPr>
        <p:spPr bwMode="auto">
          <a:xfrm>
            <a:off x="990600" y="4343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Tree>
    <p:extLst>
      <p:ext uri="{BB962C8B-B14F-4D97-AF65-F5344CB8AC3E}">
        <p14:creationId xmlns:p14="http://schemas.microsoft.com/office/powerpoint/2010/main" val="36947699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Oval 1026"/>
          <p:cNvSpPr>
            <a:spLocks noChangeArrowheads="1"/>
          </p:cNvSpPr>
          <p:nvPr/>
        </p:nvSpPr>
        <p:spPr bwMode="auto">
          <a:xfrm>
            <a:off x="25146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67" name="Oval 1027"/>
          <p:cNvSpPr>
            <a:spLocks noChangeArrowheads="1"/>
          </p:cNvSpPr>
          <p:nvPr/>
        </p:nvSpPr>
        <p:spPr bwMode="auto">
          <a:xfrm>
            <a:off x="1676400" y="4953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68" name="Oval 1028"/>
          <p:cNvSpPr>
            <a:spLocks noChangeArrowheads="1"/>
          </p:cNvSpPr>
          <p:nvPr/>
        </p:nvSpPr>
        <p:spPr bwMode="auto">
          <a:xfrm>
            <a:off x="3886200" y="5410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69" name="Oval 1029"/>
          <p:cNvSpPr>
            <a:spLocks noChangeArrowheads="1"/>
          </p:cNvSpPr>
          <p:nvPr/>
        </p:nvSpPr>
        <p:spPr bwMode="auto">
          <a:xfrm>
            <a:off x="3505200" y="3962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0" name="Oval 1030"/>
          <p:cNvSpPr>
            <a:spLocks noChangeArrowheads="1"/>
          </p:cNvSpPr>
          <p:nvPr/>
        </p:nvSpPr>
        <p:spPr bwMode="auto">
          <a:xfrm>
            <a:off x="32004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1" name="Oval 1031"/>
          <p:cNvSpPr>
            <a:spLocks noChangeArrowheads="1"/>
          </p:cNvSpPr>
          <p:nvPr/>
        </p:nvSpPr>
        <p:spPr bwMode="auto">
          <a:xfrm>
            <a:off x="26670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56680" name="Oval 1032"/>
          <p:cNvSpPr>
            <a:spLocks noChangeArrowheads="1"/>
          </p:cNvSpPr>
          <p:nvPr/>
        </p:nvSpPr>
        <p:spPr bwMode="auto">
          <a:xfrm>
            <a:off x="5105400" y="43434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1273" name="Oval 1033"/>
          <p:cNvSpPr>
            <a:spLocks noChangeArrowheads="1"/>
          </p:cNvSpPr>
          <p:nvPr/>
        </p:nvSpPr>
        <p:spPr bwMode="auto">
          <a:xfrm>
            <a:off x="1905000" y="3886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4" name="Oval 1034"/>
          <p:cNvSpPr>
            <a:spLocks noChangeArrowheads="1"/>
          </p:cNvSpPr>
          <p:nvPr/>
        </p:nvSpPr>
        <p:spPr bwMode="auto">
          <a:xfrm>
            <a:off x="52578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5" name="Oval 1035"/>
          <p:cNvSpPr>
            <a:spLocks noChangeArrowheads="1"/>
          </p:cNvSpPr>
          <p:nvPr/>
        </p:nvSpPr>
        <p:spPr bwMode="auto">
          <a:xfrm>
            <a:off x="4191000" y="4495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6" name="Oval 1036"/>
          <p:cNvSpPr>
            <a:spLocks noChangeArrowheads="1"/>
          </p:cNvSpPr>
          <p:nvPr/>
        </p:nvSpPr>
        <p:spPr bwMode="auto">
          <a:xfrm>
            <a:off x="60198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7" name="Oval 1037"/>
          <p:cNvSpPr>
            <a:spLocks noChangeArrowheads="1"/>
          </p:cNvSpPr>
          <p:nvPr/>
        </p:nvSpPr>
        <p:spPr bwMode="auto">
          <a:xfrm>
            <a:off x="4648200" y="36576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8" name="Oval 1038"/>
          <p:cNvSpPr>
            <a:spLocks noChangeArrowheads="1"/>
          </p:cNvSpPr>
          <p:nvPr/>
        </p:nvSpPr>
        <p:spPr bwMode="auto">
          <a:xfrm>
            <a:off x="6705600" y="5105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79" name="Oval 1039"/>
          <p:cNvSpPr>
            <a:spLocks noChangeArrowheads="1"/>
          </p:cNvSpPr>
          <p:nvPr/>
        </p:nvSpPr>
        <p:spPr bwMode="auto">
          <a:xfrm>
            <a:off x="990600" y="4343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1280" name="Line 1040"/>
          <p:cNvSpPr>
            <a:spLocks noChangeShapeType="1"/>
          </p:cNvSpPr>
          <p:nvPr/>
        </p:nvSpPr>
        <p:spPr bwMode="auto">
          <a:xfrm flipH="1">
            <a:off x="5575300" y="2555875"/>
            <a:ext cx="566738" cy="1636713"/>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1281" name="Text Box 1041"/>
          <p:cNvSpPr txBox="1">
            <a:spLocks noChangeArrowheads="1"/>
          </p:cNvSpPr>
          <p:nvPr/>
        </p:nvSpPr>
        <p:spPr bwMode="auto">
          <a:xfrm>
            <a:off x="5317596" y="1737542"/>
            <a:ext cx="16225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sz="2800" b="1" dirty="0" smtClean="0">
                <a:solidFill>
                  <a:schemeClr val="accent2">
                    <a:lumMod val="75000"/>
                  </a:schemeClr>
                </a:solidFill>
                <a:latin typeface="Times New Roman" pitchFamily="18" charset="0"/>
                <a:cs typeface="Times New Roman" pitchFamily="18" charset="0"/>
              </a:rPr>
              <a:t>Mutation</a:t>
            </a:r>
            <a:endParaRPr lang="en-US" sz="2800" b="1" dirty="0">
              <a:solidFill>
                <a:schemeClr val="accent2">
                  <a:lumMod val="75000"/>
                </a:schemeClr>
              </a:solidFill>
              <a:latin typeface="Times New Roman" pitchFamily="18" charset="0"/>
              <a:cs typeface="Times New Roman" pitchFamily="18" charset="0"/>
            </a:endParaRPr>
          </a:p>
        </p:txBody>
      </p:sp>
      <p:sp>
        <p:nvSpPr>
          <p:cNvPr id="2" name="Rectangle 1"/>
          <p:cNvSpPr/>
          <p:nvPr/>
        </p:nvSpPr>
        <p:spPr>
          <a:xfrm>
            <a:off x="486833" y="875768"/>
            <a:ext cx="4572000" cy="2308324"/>
          </a:xfrm>
          <a:prstGeom prst="rect">
            <a:avLst/>
          </a:prstGeom>
        </p:spPr>
        <p:txBody>
          <a:bodyPr>
            <a:spAutoFit/>
          </a:bodyPr>
          <a:lstStyle/>
          <a:p>
            <a:r>
              <a:rPr lang="en-US" sz="2400" dirty="0">
                <a:latin typeface="Times New Roman" pitchFamily="18" charset="0"/>
                <a:cs typeface="Times New Roman" pitchFamily="18" charset="0"/>
              </a:rPr>
              <a:t>There through a random process a mutation is generated (this usually arises from a mistake during DNA synthesis where the wrong nucleotide is incorporated into the genome)</a:t>
            </a:r>
          </a:p>
        </p:txBody>
      </p:sp>
    </p:spTree>
    <p:extLst>
      <p:ext uri="{BB962C8B-B14F-4D97-AF65-F5344CB8AC3E}">
        <p14:creationId xmlns:p14="http://schemas.microsoft.com/office/powerpoint/2010/main" val="33108383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Oval 1026"/>
          <p:cNvSpPr>
            <a:spLocks noChangeArrowheads="1"/>
          </p:cNvSpPr>
          <p:nvPr/>
        </p:nvSpPr>
        <p:spPr bwMode="auto">
          <a:xfrm>
            <a:off x="25146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1" name="Oval 1027"/>
          <p:cNvSpPr>
            <a:spLocks noChangeArrowheads="1"/>
          </p:cNvSpPr>
          <p:nvPr/>
        </p:nvSpPr>
        <p:spPr bwMode="auto">
          <a:xfrm>
            <a:off x="1676400" y="4953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2" name="Oval 1028"/>
          <p:cNvSpPr>
            <a:spLocks noChangeArrowheads="1"/>
          </p:cNvSpPr>
          <p:nvPr/>
        </p:nvSpPr>
        <p:spPr bwMode="auto">
          <a:xfrm>
            <a:off x="3886200" y="5410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3" name="Oval 1029"/>
          <p:cNvSpPr>
            <a:spLocks noChangeArrowheads="1"/>
          </p:cNvSpPr>
          <p:nvPr/>
        </p:nvSpPr>
        <p:spPr bwMode="auto">
          <a:xfrm>
            <a:off x="3505200" y="3962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4" name="Oval 1030"/>
          <p:cNvSpPr>
            <a:spLocks noChangeArrowheads="1"/>
          </p:cNvSpPr>
          <p:nvPr/>
        </p:nvSpPr>
        <p:spPr bwMode="auto">
          <a:xfrm>
            <a:off x="32004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5" name="Oval 1031"/>
          <p:cNvSpPr>
            <a:spLocks noChangeArrowheads="1"/>
          </p:cNvSpPr>
          <p:nvPr/>
        </p:nvSpPr>
        <p:spPr bwMode="auto">
          <a:xfrm>
            <a:off x="26670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58728" name="Oval 1032"/>
          <p:cNvSpPr>
            <a:spLocks noChangeArrowheads="1"/>
          </p:cNvSpPr>
          <p:nvPr/>
        </p:nvSpPr>
        <p:spPr bwMode="auto">
          <a:xfrm>
            <a:off x="5105400" y="43434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2297" name="Oval 1033"/>
          <p:cNvSpPr>
            <a:spLocks noChangeArrowheads="1"/>
          </p:cNvSpPr>
          <p:nvPr/>
        </p:nvSpPr>
        <p:spPr bwMode="auto">
          <a:xfrm>
            <a:off x="1905000" y="3886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8" name="Oval 1034"/>
          <p:cNvSpPr>
            <a:spLocks noChangeArrowheads="1"/>
          </p:cNvSpPr>
          <p:nvPr/>
        </p:nvSpPr>
        <p:spPr bwMode="auto">
          <a:xfrm>
            <a:off x="5257800" y="5257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299" name="Oval 1035"/>
          <p:cNvSpPr>
            <a:spLocks noChangeArrowheads="1"/>
          </p:cNvSpPr>
          <p:nvPr/>
        </p:nvSpPr>
        <p:spPr bwMode="auto">
          <a:xfrm>
            <a:off x="4191000" y="4495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300" name="Oval 1036"/>
          <p:cNvSpPr>
            <a:spLocks noChangeArrowheads="1"/>
          </p:cNvSpPr>
          <p:nvPr/>
        </p:nvSpPr>
        <p:spPr bwMode="auto">
          <a:xfrm>
            <a:off x="60198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301" name="Oval 1037"/>
          <p:cNvSpPr>
            <a:spLocks noChangeArrowheads="1"/>
          </p:cNvSpPr>
          <p:nvPr/>
        </p:nvSpPr>
        <p:spPr bwMode="auto">
          <a:xfrm>
            <a:off x="4648200" y="36576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302" name="Oval 1038"/>
          <p:cNvSpPr>
            <a:spLocks noChangeArrowheads="1"/>
          </p:cNvSpPr>
          <p:nvPr/>
        </p:nvSpPr>
        <p:spPr bwMode="auto">
          <a:xfrm>
            <a:off x="6705600" y="5105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303" name="Oval 1039"/>
          <p:cNvSpPr>
            <a:spLocks noChangeArrowheads="1"/>
          </p:cNvSpPr>
          <p:nvPr/>
        </p:nvSpPr>
        <p:spPr bwMode="auto">
          <a:xfrm>
            <a:off x="990600" y="4343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2304" name="Line 1040"/>
          <p:cNvSpPr>
            <a:spLocks noChangeShapeType="1"/>
          </p:cNvSpPr>
          <p:nvPr/>
        </p:nvSpPr>
        <p:spPr bwMode="auto">
          <a:xfrm flipH="1">
            <a:off x="5638800" y="2438400"/>
            <a:ext cx="403225" cy="1552575"/>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2305" name="Text Box 1041"/>
          <p:cNvSpPr txBox="1">
            <a:spLocks noChangeArrowheads="1"/>
          </p:cNvSpPr>
          <p:nvPr/>
        </p:nvSpPr>
        <p:spPr bwMode="auto">
          <a:xfrm>
            <a:off x="5003006" y="763059"/>
            <a:ext cx="3405187"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r>
              <a:rPr lang="en-US" sz="2600" b="1" dirty="0">
                <a:solidFill>
                  <a:schemeClr val="accent2">
                    <a:lumMod val="75000"/>
                  </a:schemeClr>
                </a:solidFill>
                <a:latin typeface="Times New Roman" pitchFamily="18" charset="0"/>
                <a:cs typeface="Times New Roman" pitchFamily="18" charset="0"/>
              </a:rPr>
              <a:t>This mutation happens to be beneficial</a:t>
            </a:r>
          </a:p>
        </p:txBody>
      </p:sp>
      <p:sp>
        <p:nvSpPr>
          <p:cNvPr id="12306" name="Line 1042"/>
          <p:cNvSpPr>
            <a:spLocks noChangeShapeType="1"/>
          </p:cNvSpPr>
          <p:nvPr/>
        </p:nvSpPr>
        <p:spPr bwMode="auto">
          <a:xfrm>
            <a:off x="3505200" y="3886200"/>
            <a:ext cx="533400" cy="7620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07" name="Line 1043"/>
          <p:cNvSpPr>
            <a:spLocks noChangeShapeType="1"/>
          </p:cNvSpPr>
          <p:nvPr/>
        </p:nvSpPr>
        <p:spPr bwMode="auto">
          <a:xfrm flipH="1">
            <a:off x="3429000" y="3962400"/>
            <a:ext cx="685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08" name="Line 1044"/>
          <p:cNvSpPr>
            <a:spLocks noChangeShapeType="1"/>
          </p:cNvSpPr>
          <p:nvPr/>
        </p:nvSpPr>
        <p:spPr bwMode="auto">
          <a:xfrm>
            <a:off x="5257800" y="5181600"/>
            <a:ext cx="533400" cy="7620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09" name="Line 1045"/>
          <p:cNvSpPr>
            <a:spLocks noChangeShapeType="1"/>
          </p:cNvSpPr>
          <p:nvPr/>
        </p:nvSpPr>
        <p:spPr bwMode="auto">
          <a:xfrm flipH="1">
            <a:off x="5181600" y="5257800"/>
            <a:ext cx="685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0" name="Line 1046"/>
          <p:cNvSpPr>
            <a:spLocks noChangeShapeType="1"/>
          </p:cNvSpPr>
          <p:nvPr/>
        </p:nvSpPr>
        <p:spPr bwMode="auto">
          <a:xfrm>
            <a:off x="6705600" y="5029200"/>
            <a:ext cx="533400" cy="7620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1" name="Line 1047"/>
          <p:cNvSpPr>
            <a:spLocks noChangeShapeType="1"/>
          </p:cNvSpPr>
          <p:nvPr/>
        </p:nvSpPr>
        <p:spPr bwMode="auto">
          <a:xfrm flipH="1">
            <a:off x="6629400" y="5105400"/>
            <a:ext cx="685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2" name="Line 1048"/>
          <p:cNvSpPr>
            <a:spLocks noChangeShapeType="1"/>
          </p:cNvSpPr>
          <p:nvPr/>
        </p:nvSpPr>
        <p:spPr bwMode="auto">
          <a:xfrm>
            <a:off x="2667000" y="5181600"/>
            <a:ext cx="533400" cy="7620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3" name="Line 1049"/>
          <p:cNvSpPr>
            <a:spLocks noChangeShapeType="1"/>
          </p:cNvSpPr>
          <p:nvPr/>
        </p:nvSpPr>
        <p:spPr bwMode="auto">
          <a:xfrm flipH="1">
            <a:off x="2590800" y="5257800"/>
            <a:ext cx="685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4" name="Line 1050"/>
          <p:cNvSpPr>
            <a:spLocks noChangeShapeType="1"/>
          </p:cNvSpPr>
          <p:nvPr/>
        </p:nvSpPr>
        <p:spPr bwMode="auto">
          <a:xfrm>
            <a:off x="3886200" y="5334000"/>
            <a:ext cx="533400" cy="7620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315" name="Line 1051"/>
          <p:cNvSpPr>
            <a:spLocks noChangeShapeType="1"/>
          </p:cNvSpPr>
          <p:nvPr/>
        </p:nvSpPr>
        <p:spPr bwMode="auto">
          <a:xfrm flipH="1">
            <a:off x="3810000" y="5410200"/>
            <a:ext cx="685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Rectangle 1"/>
          <p:cNvSpPr/>
          <p:nvPr/>
        </p:nvSpPr>
        <p:spPr>
          <a:xfrm>
            <a:off x="296333" y="868740"/>
            <a:ext cx="4572000" cy="1569660"/>
          </a:xfrm>
          <a:prstGeom prst="rect">
            <a:avLst/>
          </a:prstGeom>
        </p:spPr>
        <p:txBody>
          <a:bodyPr>
            <a:spAutoFit/>
          </a:bodyPr>
          <a:lstStyle/>
          <a:p>
            <a:r>
              <a:rPr lang="en-US" sz="2400" dirty="0">
                <a:latin typeface="Times New Roman" pitchFamily="18" charset="0"/>
                <a:cs typeface="Times New Roman" pitchFamily="18" charset="0"/>
              </a:rPr>
              <a:t>If this mutation happens to be favorable, its survival might be higher that individuals with other genotypes</a:t>
            </a:r>
          </a:p>
        </p:txBody>
      </p:sp>
    </p:spTree>
    <p:extLst>
      <p:ext uri="{BB962C8B-B14F-4D97-AF65-F5344CB8AC3E}">
        <p14:creationId xmlns:p14="http://schemas.microsoft.com/office/powerpoint/2010/main" val="13598446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Oval 1026"/>
          <p:cNvSpPr>
            <a:spLocks noChangeArrowheads="1"/>
          </p:cNvSpPr>
          <p:nvPr/>
        </p:nvSpPr>
        <p:spPr bwMode="auto">
          <a:xfrm>
            <a:off x="25146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3315" name="Oval 1027"/>
          <p:cNvSpPr>
            <a:spLocks noChangeArrowheads="1"/>
          </p:cNvSpPr>
          <p:nvPr/>
        </p:nvSpPr>
        <p:spPr bwMode="auto">
          <a:xfrm>
            <a:off x="1676400" y="4953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60772" name="Oval 1028"/>
          <p:cNvSpPr>
            <a:spLocks noChangeArrowheads="1"/>
          </p:cNvSpPr>
          <p:nvPr/>
        </p:nvSpPr>
        <p:spPr bwMode="auto">
          <a:xfrm>
            <a:off x="5334000" y="35052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3317" name="Oval 1029"/>
          <p:cNvSpPr>
            <a:spLocks noChangeArrowheads="1"/>
          </p:cNvSpPr>
          <p:nvPr/>
        </p:nvSpPr>
        <p:spPr bwMode="auto">
          <a:xfrm>
            <a:off x="32004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60774" name="Oval 1030"/>
          <p:cNvSpPr>
            <a:spLocks noChangeArrowheads="1"/>
          </p:cNvSpPr>
          <p:nvPr/>
        </p:nvSpPr>
        <p:spPr bwMode="auto">
          <a:xfrm>
            <a:off x="6477000" y="38862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60775" name="Oval 1031"/>
          <p:cNvSpPr>
            <a:spLocks noChangeArrowheads="1"/>
          </p:cNvSpPr>
          <p:nvPr/>
        </p:nvSpPr>
        <p:spPr bwMode="auto">
          <a:xfrm>
            <a:off x="5105400" y="43434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3320" name="Oval 1032"/>
          <p:cNvSpPr>
            <a:spLocks noChangeArrowheads="1"/>
          </p:cNvSpPr>
          <p:nvPr/>
        </p:nvSpPr>
        <p:spPr bwMode="auto">
          <a:xfrm>
            <a:off x="1905000" y="38862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60777" name="Oval 1033"/>
          <p:cNvSpPr>
            <a:spLocks noChangeArrowheads="1"/>
          </p:cNvSpPr>
          <p:nvPr/>
        </p:nvSpPr>
        <p:spPr bwMode="auto">
          <a:xfrm>
            <a:off x="6934200" y="44196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3322" name="Oval 1034"/>
          <p:cNvSpPr>
            <a:spLocks noChangeArrowheads="1"/>
          </p:cNvSpPr>
          <p:nvPr/>
        </p:nvSpPr>
        <p:spPr bwMode="auto">
          <a:xfrm>
            <a:off x="4191000" y="44958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3323" name="Oval 1035"/>
          <p:cNvSpPr>
            <a:spLocks noChangeArrowheads="1"/>
          </p:cNvSpPr>
          <p:nvPr/>
        </p:nvSpPr>
        <p:spPr bwMode="auto">
          <a:xfrm>
            <a:off x="6019800" y="45720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3324" name="Oval 1036"/>
          <p:cNvSpPr>
            <a:spLocks noChangeArrowheads="1"/>
          </p:cNvSpPr>
          <p:nvPr/>
        </p:nvSpPr>
        <p:spPr bwMode="auto">
          <a:xfrm>
            <a:off x="4648200" y="36576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60781" name="Oval 1037"/>
          <p:cNvSpPr>
            <a:spLocks noChangeArrowheads="1"/>
          </p:cNvSpPr>
          <p:nvPr/>
        </p:nvSpPr>
        <p:spPr bwMode="auto">
          <a:xfrm>
            <a:off x="7391400" y="51054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3326" name="Oval 1038"/>
          <p:cNvSpPr>
            <a:spLocks noChangeArrowheads="1"/>
          </p:cNvSpPr>
          <p:nvPr/>
        </p:nvSpPr>
        <p:spPr bwMode="auto">
          <a:xfrm>
            <a:off x="990600" y="4343400"/>
            <a:ext cx="533400" cy="533400"/>
          </a:xfrm>
          <a:prstGeom prst="ellipse">
            <a:avLst/>
          </a:prstGeom>
          <a:gradFill rotWithShape="0">
            <a:gsLst>
              <a:gs pos="0">
                <a:srgbClr val="FFFFFF"/>
              </a:gs>
              <a:gs pos="100000">
                <a:srgbClr val="767676"/>
              </a:gs>
            </a:gsLst>
            <a:path path="shape">
              <a:fillToRect l="50000" t="50000" r="50000" b="50000"/>
            </a:path>
          </a:gradFill>
          <a:ln w="9525">
            <a:solidFill>
              <a:schemeClr val="bg2"/>
            </a:solidFill>
            <a:round/>
            <a:headEnd/>
            <a:tailEnd/>
          </a:ln>
        </p:spPr>
        <p:txBody>
          <a:bodyPr wrap="none" anchor="ctr"/>
          <a:lstStyle/>
          <a:p>
            <a:endParaRPr lang="en-US"/>
          </a:p>
        </p:txBody>
      </p:sp>
      <p:sp>
        <p:nvSpPr>
          <p:cNvPr id="13327" name="Line 1039"/>
          <p:cNvSpPr>
            <a:spLocks noChangeShapeType="1"/>
          </p:cNvSpPr>
          <p:nvPr/>
        </p:nvSpPr>
        <p:spPr bwMode="auto">
          <a:xfrm flipH="1">
            <a:off x="5776913" y="2743200"/>
            <a:ext cx="214312" cy="782638"/>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328" name="Text Box 1040"/>
          <p:cNvSpPr txBox="1">
            <a:spLocks noChangeArrowheads="1"/>
          </p:cNvSpPr>
          <p:nvPr/>
        </p:nvSpPr>
        <p:spPr bwMode="auto">
          <a:xfrm>
            <a:off x="5001418" y="1370013"/>
            <a:ext cx="5313363"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b="1" dirty="0">
                <a:solidFill>
                  <a:schemeClr val="accent2">
                    <a:lumMod val="75000"/>
                  </a:schemeClr>
                </a:solidFill>
                <a:latin typeface="Times New Roman" pitchFamily="18" charset="0"/>
                <a:cs typeface="Times New Roman" pitchFamily="18" charset="0"/>
              </a:rPr>
              <a:t>Individuals with this </a:t>
            </a:r>
            <a:endParaRPr lang="sr-Latn-RS" b="1" dirty="0" smtClean="0">
              <a:solidFill>
                <a:schemeClr val="accent2">
                  <a:lumMod val="75000"/>
                </a:schemeClr>
              </a:solidFill>
              <a:latin typeface="Times New Roman" pitchFamily="18" charset="0"/>
              <a:cs typeface="Times New Roman" pitchFamily="18" charset="0"/>
            </a:endParaRPr>
          </a:p>
          <a:p>
            <a:r>
              <a:rPr lang="en-US" b="1" dirty="0" smtClean="0">
                <a:solidFill>
                  <a:schemeClr val="accent2">
                    <a:lumMod val="75000"/>
                  </a:schemeClr>
                </a:solidFill>
                <a:latin typeface="Times New Roman" pitchFamily="18" charset="0"/>
                <a:cs typeface="Times New Roman" pitchFamily="18" charset="0"/>
              </a:rPr>
              <a:t>mutation happen </a:t>
            </a:r>
            <a:r>
              <a:rPr lang="en-US" b="1" dirty="0">
                <a:solidFill>
                  <a:schemeClr val="accent2">
                    <a:lumMod val="75000"/>
                  </a:schemeClr>
                </a:solidFill>
                <a:latin typeface="Times New Roman" pitchFamily="18" charset="0"/>
                <a:cs typeface="Times New Roman" pitchFamily="18" charset="0"/>
              </a:rPr>
              <a:t>to leave </a:t>
            </a:r>
            <a:endParaRPr lang="sr-Latn-RS" b="1" dirty="0" smtClean="0">
              <a:solidFill>
                <a:schemeClr val="accent2">
                  <a:lumMod val="75000"/>
                </a:schemeClr>
              </a:solidFill>
              <a:latin typeface="Times New Roman" pitchFamily="18" charset="0"/>
              <a:cs typeface="Times New Roman" pitchFamily="18" charset="0"/>
            </a:endParaRPr>
          </a:p>
          <a:p>
            <a:r>
              <a:rPr lang="en-US" b="1" dirty="0" smtClean="0">
                <a:solidFill>
                  <a:schemeClr val="accent2">
                    <a:lumMod val="75000"/>
                  </a:schemeClr>
                </a:solidFill>
                <a:latin typeface="Times New Roman" pitchFamily="18" charset="0"/>
                <a:cs typeface="Times New Roman" pitchFamily="18" charset="0"/>
              </a:rPr>
              <a:t>more offspring </a:t>
            </a:r>
            <a:endParaRPr lang="en-US" b="1" dirty="0">
              <a:solidFill>
                <a:schemeClr val="accent2">
                  <a:lumMod val="75000"/>
                </a:schemeClr>
              </a:solidFill>
              <a:latin typeface="Times New Roman" pitchFamily="18" charset="0"/>
              <a:cs typeface="Times New Roman" pitchFamily="18" charset="0"/>
            </a:endParaRPr>
          </a:p>
          <a:p>
            <a:r>
              <a:rPr lang="en-US" sz="2800" dirty="0">
                <a:solidFill>
                  <a:schemeClr val="bg1"/>
                </a:solidFill>
                <a:latin typeface="Charcoal" pitchFamily="1" charset="0"/>
              </a:rPr>
              <a:t>(greater “fitness”)</a:t>
            </a:r>
          </a:p>
        </p:txBody>
      </p:sp>
      <p:sp>
        <p:nvSpPr>
          <p:cNvPr id="160785" name="Oval 1041"/>
          <p:cNvSpPr>
            <a:spLocks noChangeArrowheads="1"/>
          </p:cNvSpPr>
          <p:nvPr/>
        </p:nvSpPr>
        <p:spPr bwMode="auto">
          <a:xfrm>
            <a:off x="7696200" y="40386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160786" name="Oval 1042"/>
          <p:cNvSpPr>
            <a:spLocks noChangeArrowheads="1"/>
          </p:cNvSpPr>
          <p:nvPr/>
        </p:nvSpPr>
        <p:spPr bwMode="auto">
          <a:xfrm>
            <a:off x="6705600" y="5486400"/>
            <a:ext cx="533400" cy="533400"/>
          </a:xfrm>
          <a:prstGeom prst="ellipse">
            <a:avLst/>
          </a:prstGeom>
          <a:gradFill rotWithShape="0">
            <a:gsLst>
              <a:gs pos="0">
                <a:schemeClr val="hlink"/>
              </a:gs>
              <a:gs pos="100000">
                <a:schemeClr val="hlink">
                  <a:gamma/>
                  <a:shade val="46275"/>
                  <a:invGamma/>
                </a:schemeClr>
              </a:gs>
            </a:gsLst>
            <a:path path="shape">
              <a:fillToRect l="50000" t="50000" r="50000" b="50000"/>
            </a:path>
          </a:gradFill>
          <a:ln w="9525">
            <a:solidFill>
              <a:schemeClr val="bg2"/>
            </a:solidFill>
            <a:round/>
            <a:headEnd/>
            <a:tailEnd/>
          </a:ln>
          <a:effectLst/>
        </p:spPr>
        <p:txBody>
          <a:bodyPr wrap="none" anchor="ctr"/>
          <a:lstStyle/>
          <a:p>
            <a:pPr>
              <a:defRPr/>
            </a:pPr>
            <a:endParaRPr lang="en-US"/>
          </a:p>
        </p:txBody>
      </p:sp>
      <p:sp>
        <p:nvSpPr>
          <p:cNvPr id="2" name="Rectangle 1"/>
          <p:cNvSpPr/>
          <p:nvPr/>
        </p:nvSpPr>
        <p:spPr>
          <a:xfrm>
            <a:off x="228600" y="1342454"/>
            <a:ext cx="4572000" cy="2308324"/>
          </a:xfrm>
          <a:prstGeom prst="rect">
            <a:avLst/>
          </a:prstGeom>
        </p:spPr>
        <p:txBody>
          <a:bodyPr>
            <a:spAutoFit/>
          </a:bodyPr>
          <a:lstStyle/>
          <a:p>
            <a:r>
              <a:rPr lang="en-US" sz="2400" dirty="0" smtClean="0">
                <a:latin typeface="Times New Roman" pitchFamily="18" charset="0"/>
                <a:cs typeface="Times New Roman" pitchFamily="18" charset="0"/>
              </a:rPr>
              <a:t>Individuals </a:t>
            </a:r>
            <a:r>
              <a:rPr lang="en-US" sz="2400" dirty="0">
                <a:latin typeface="Times New Roman" pitchFamily="18" charset="0"/>
                <a:cs typeface="Times New Roman" pitchFamily="18" charset="0"/>
              </a:rPr>
              <a:t>with this mutation might also to leave more offspring that survive (and this is referred to as greater “fitness”), and this is the process that Darwin referred to as : survival of the </a:t>
            </a:r>
            <a:r>
              <a:rPr lang="en-US" sz="2400" dirty="0" smtClean="0">
                <a:latin typeface="Times New Roman" pitchFamily="18" charset="0"/>
                <a:cs typeface="Times New Roman" pitchFamily="18" charset="0"/>
              </a:rPr>
              <a:t>fit</a:t>
            </a:r>
            <a:r>
              <a:rPr lang="sr-Latn-RS" sz="2400" dirty="0" smtClean="0">
                <a:latin typeface="Times New Roman" pitchFamily="18" charset="0"/>
                <a:cs typeface="Times New Roman" pitchFamily="18" charset="0"/>
              </a:rPr>
              <a:t>n</a:t>
            </a:r>
            <a:r>
              <a:rPr lang="en-US" sz="2400" dirty="0" err="1" smtClean="0">
                <a:latin typeface="Times New Roman" pitchFamily="18" charset="0"/>
                <a:cs typeface="Times New Roman" pitchFamily="18" charset="0"/>
              </a:rPr>
              <a:t>est</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6722327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2180337" y="461404"/>
            <a:ext cx="5486362" cy="601062"/>
          </a:xfrm>
          <a:prstGeom prst="rect">
            <a:avLst/>
          </a:prstGeom>
        </p:spPr>
        <p:txBody>
          <a:bodyPr vert="horz" wrap="square" lIns="0" tIns="0" rIns="0" bIns="0" rtlCol="0">
            <a:spAutoFit/>
          </a:bodyPr>
          <a:lstStyle/>
          <a:p>
            <a:pPr>
              <a:lnSpc>
                <a:spcPts val="4616"/>
              </a:lnSpc>
            </a:pPr>
            <a:r>
              <a:rPr lang="en-US" sz="4400" dirty="0" smtClean="0">
                <a:latin typeface="Times New Roman" pitchFamily="18" charset="0"/>
                <a:cs typeface="Times New Roman" pitchFamily="18" charset="0"/>
              </a:rPr>
              <a:t>   Lecture content</a:t>
            </a:r>
            <a:endParaRPr sz="4400" spc="-25" dirty="0">
              <a:solidFill>
                <a:srgbClr val="000000"/>
              </a:solidFill>
              <a:latin typeface="Times New Roman" pitchFamily="18" charset="0"/>
              <a:cs typeface="Times New Roman" pitchFamily="18" charset="0"/>
            </a:endParaRPr>
          </a:p>
        </p:txBody>
      </p:sp>
      <p:sp>
        <p:nvSpPr>
          <p:cNvPr id="4" name="object 4"/>
          <p:cNvSpPr txBox="1"/>
          <p:nvPr/>
        </p:nvSpPr>
        <p:spPr>
          <a:xfrm>
            <a:off x="457200" y="1600200"/>
            <a:ext cx="4572001" cy="371897"/>
          </a:xfrm>
          <a:prstGeom prst="rect">
            <a:avLst/>
          </a:prstGeom>
        </p:spPr>
        <p:txBody>
          <a:bodyPr vert="horz" wrap="square" lIns="0" tIns="0" rIns="0" bIns="0" rtlCol="0">
            <a:spAutoFit/>
          </a:bodyPr>
          <a:lstStyle/>
          <a:p>
            <a:pPr>
              <a:lnSpc>
                <a:spcPts val="2896"/>
              </a:lnSpc>
            </a:pPr>
            <a:r>
              <a:rPr sz="2800" dirty="0" smtClean="0">
                <a:solidFill>
                  <a:srgbClr val="000000"/>
                </a:solidFill>
                <a:latin typeface="Times New Roman" pitchFamily="18" charset="0"/>
                <a:cs typeface="Times New Roman" pitchFamily="18" charset="0"/>
              </a:rPr>
              <a:t>•</a:t>
            </a:r>
            <a:r>
              <a:rPr lang="sr-Latn-RS" sz="280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 Definition of aging</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457200" y="2115009"/>
            <a:ext cx="5791200" cy="1487587"/>
          </a:xfrm>
          <a:prstGeom prst="rect">
            <a:avLst/>
          </a:prstGeom>
        </p:spPr>
        <p:txBody>
          <a:bodyPr vert="horz" wrap="square" lIns="0" tIns="0" rIns="0" bIns="0" rtlCol="0">
            <a:spAutoFit/>
          </a:bodyPr>
          <a:lstStyle/>
          <a:p>
            <a:pPr>
              <a:lnSpc>
                <a:spcPts val="2894"/>
              </a:lnSpc>
            </a:pPr>
            <a:r>
              <a:rPr sz="2800" dirty="0" smtClean="0">
                <a:solidFill>
                  <a:srgbClr val="000000"/>
                </a:solidFill>
                <a:latin typeface="Times New Roman" pitchFamily="18" charset="0"/>
                <a:cs typeface="Times New Roman" pitchFamily="18" charset="0"/>
              </a:rPr>
              <a:t>•</a:t>
            </a:r>
            <a:r>
              <a:rPr lang="sr-Latn-RS" sz="280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Forms of aging</a:t>
            </a:r>
            <a:endParaRPr lang="sr-Latn-RS" sz="2800" dirty="0" smtClean="0">
              <a:latin typeface="Times New Roman" pitchFamily="18" charset="0"/>
              <a:cs typeface="Times New Roman" pitchFamily="18" charset="0"/>
            </a:endParaRPr>
          </a:p>
          <a:p>
            <a:pPr>
              <a:lnSpc>
                <a:spcPts val="2894"/>
              </a:lnSpc>
            </a:pPr>
            <a:endParaRPr lang="sr-Latn-RS" sz="2800" dirty="0" smtClean="0">
              <a:latin typeface="Times New Roman" pitchFamily="18" charset="0"/>
              <a:cs typeface="Times New Roman" pitchFamily="18" charset="0"/>
            </a:endParaRPr>
          </a:p>
          <a:p>
            <a:pPr>
              <a:lnSpc>
                <a:spcPts val="2894"/>
              </a:lnSpc>
            </a:pPr>
            <a:endParaRPr lang="sr-Latn-RS" sz="2800" dirty="0" smtClean="0">
              <a:latin typeface="Times New Roman" pitchFamily="18" charset="0"/>
              <a:cs typeface="Times New Roman" pitchFamily="18" charset="0"/>
            </a:endParaRPr>
          </a:p>
          <a:p>
            <a:pPr>
              <a:lnSpc>
                <a:spcPts val="2894"/>
              </a:lnSpc>
            </a:pPr>
            <a:endParaRPr sz="2800" spc="-31" dirty="0">
              <a:solidFill>
                <a:srgbClr val="000000"/>
              </a:solidFill>
              <a:latin typeface="Times New Roman" pitchFamily="18" charset="0"/>
              <a:cs typeface="Times New Roman" pitchFamily="18" charset="0"/>
            </a:endParaRPr>
          </a:p>
        </p:txBody>
      </p:sp>
      <p:sp>
        <p:nvSpPr>
          <p:cNvPr id="6" name="object 6"/>
          <p:cNvSpPr txBox="1"/>
          <p:nvPr/>
        </p:nvSpPr>
        <p:spPr>
          <a:xfrm>
            <a:off x="457200" y="2590800"/>
            <a:ext cx="8061330" cy="743793"/>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en-US" sz="2800" dirty="0" smtClean="0">
                <a:solidFill>
                  <a:srgbClr val="000000"/>
                </a:solidFill>
                <a:latin typeface="Arial"/>
                <a:cs typeface="Arial"/>
              </a:rPr>
              <a:t> </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Characteristics of the aging process</a:t>
            </a:r>
          </a:p>
          <a:p>
            <a:pPr>
              <a:lnSpc>
                <a:spcPts val="2896"/>
              </a:lnSpc>
            </a:pPr>
            <a:r>
              <a:rPr lang="en-US" sz="2800" spc="-33" dirty="0" smtClean="0">
                <a:solidFill>
                  <a:srgbClr val="000000"/>
                </a:solidFill>
                <a:latin typeface="BIIBQK+TimesNewRoman"/>
                <a:cs typeface="BIIBQK+TimesNewRoman"/>
              </a:rPr>
              <a:t> </a:t>
            </a:r>
            <a:endParaRPr sz="2800" spc="-33" dirty="0">
              <a:solidFill>
                <a:srgbClr val="000000"/>
              </a:solidFill>
              <a:latin typeface="BIIBQK+TimesNewRoman"/>
              <a:cs typeface="BIIBQK+TimesNewRoman"/>
            </a:endParaRPr>
          </a:p>
        </p:txBody>
      </p:sp>
      <p:sp>
        <p:nvSpPr>
          <p:cNvPr id="7" name="object 7"/>
          <p:cNvSpPr txBox="1"/>
          <p:nvPr/>
        </p:nvSpPr>
        <p:spPr>
          <a:xfrm>
            <a:off x="549274" y="3231335"/>
            <a:ext cx="7600267" cy="371897"/>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en-US" sz="2800" dirty="0" smtClean="0"/>
              <a:t> </a:t>
            </a:r>
            <a:r>
              <a:rPr lang="sr-Latn-RS" sz="2800" dirty="0" smtClean="0"/>
              <a:t> </a:t>
            </a:r>
            <a:r>
              <a:rPr lang="en-US" sz="2800" dirty="0" smtClean="0">
                <a:latin typeface="Times New Roman" pitchFamily="18" charset="0"/>
                <a:cs typeface="Times New Roman" pitchFamily="18" charset="0"/>
              </a:rPr>
              <a:t>Theories of Aging: Evolutionary and Modern</a:t>
            </a:r>
            <a:endParaRPr sz="2800" spc="-43" dirty="0">
              <a:solidFill>
                <a:srgbClr val="000000"/>
              </a:solidFill>
              <a:latin typeface="Times New Roman" pitchFamily="18" charset="0"/>
              <a:cs typeface="Times New Roman" pitchFamily="18" charset="0"/>
            </a:endParaRPr>
          </a:p>
        </p:txBody>
      </p:sp>
      <p:sp>
        <p:nvSpPr>
          <p:cNvPr id="8" name="object 8"/>
          <p:cNvSpPr txBox="1"/>
          <p:nvPr/>
        </p:nvSpPr>
        <p:spPr>
          <a:xfrm>
            <a:off x="549265" y="3746463"/>
            <a:ext cx="8838333" cy="371897"/>
          </a:xfrm>
          <a:prstGeom prst="rect">
            <a:avLst/>
          </a:prstGeom>
        </p:spPr>
        <p:txBody>
          <a:bodyPr vert="horz" wrap="square" lIns="0" tIns="0" rIns="0" bIns="0" rtlCol="0">
            <a:spAutoFit/>
          </a:bodyPr>
          <a:lstStyle/>
          <a:p>
            <a:pPr marL="0" marR="0">
              <a:lnSpc>
                <a:spcPts val="2894"/>
              </a:lnSpc>
              <a:spcBef>
                <a:spcPts val="0"/>
              </a:spcBef>
              <a:spcAft>
                <a:spcPts val="0"/>
              </a:spcAft>
            </a:pPr>
            <a:r>
              <a:rPr sz="2800" smtClean="0">
                <a:solidFill>
                  <a:srgbClr val="000000"/>
                </a:solidFill>
                <a:latin typeface="Arial"/>
                <a:cs typeface="Arial"/>
              </a:rPr>
              <a:t>•</a:t>
            </a:r>
            <a:endParaRPr sz="2800" spc="-50" dirty="0">
              <a:solidFill>
                <a:srgbClr val="000000"/>
              </a:solidFill>
              <a:latin typeface="BIIBQK+TimesNewRoman"/>
              <a:cs typeface="BIIBQK+TimesNewRoman"/>
            </a:endParaRPr>
          </a:p>
        </p:txBody>
      </p:sp>
      <p:sp>
        <p:nvSpPr>
          <p:cNvPr id="10" name="object 10"/>
          <p:cNvSpPr txBox="1"/>
          <p:nvPr/>
        </p:nvSpPr>
        <p:spPr>
          <a:xfrm>
            <a:off x="498875" y="4256928"/>
            <a:ext cx="8849286" cy="884858"/>
          </a:xfrm>
          <a:prstGeom prst="rect">
            <a:avLst/>
          </a:prstGeom>
        </p:spPr>
        <p:txBody>
          <a:bodyPr vert="horz" wrap="square" lIns="0" tIns="0" rIns="0" bIns="0" rtlCol="0">
            <a:spAutoFit/>
          </a:bodyPr>
          <a:lstStyle/>
          <a:p>
            <a:pPr>
              <a:lnSpc>
                <a:spcPts val="2894"/>
              </a:lnSpc>
            </a:pPr>
            <a:r>
              <a:rPr sz="2800" dirty="0" smtClean="0">
                <a:solidFill>
                  <a:srgbClr val="000000"/>
                </a:solidFill>
                <a:latin typeface="Times New Roman" pitchFamily="18" charset="0"/>
                <a:cs typeface="Times New Roman" pitchFamily="18" charset="0"/>
              </a:rPr>
              <a:t>•</a:t>
            </a:r>
            <a:r>
              <a:rPr lang="sr-Latn-RS" sz="2800" dirty="0" smtClean="0">
                <a:solidFill>
                  <a:srgbClr val="000000"/>
                </a:solidFill>
                <a:latin typeface="Times New Roman" pitchFamily="18" charset="0"/>
                <a:cs typeface="Times New Roman" pitchFamily="18" charset="0"/>
              </a:rPr>
              <a:t>  </a:t>
            </a:r>
            <a:r>
              <a:rPr lang="en-US" sz="280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Changes in organs and organ systems during aging</a:t>
            </a:r>
            <a:endParaRPr sz="2800" spc="-31" dirty="0">
              <a:solidFill>
                <a:srgbClr val="000000"/>
              </a:solidFill>
              <a:latin typeface="Times New Roman" pitchFamily="18" charset="0"/>
              <a:cs typeface="Times New Roman" pitchFamily="18" charset="0"/>
            </a:endParaRPr>
          </a:p>
          <a:p>
            <a:pPr marL="3" marR="0">
              <a:lnSpc>
                <a:spcPts val="2894"/>
              </a:lnSpc>
              <a:spcBef>
                <a:spcPts val="1088"/>
              </a:spcBef>
              <a:spcAft>
                <a:spcPts val="0"/>
              </a:spcAft>
            </a:pPr>
            <a:r>
              <a:rPr sz="2800" dirty="0" smtClean="0">
                <a:solidFill>
                  <a:srgbClr val="000000"/>
                </a:solidFill>
                <a:latin typeface="Times New Roman" pitchFamily="18" charset="0"/>
                <a:cs typeface="Times New Roman" pitchFamily="18" charset="0"/>
              </a:rPr>
              <a:t>•</a:t>
            </a:r>
            <a:r>
              <a:rPr lang="sr-Latn-RS" sz="2800" spc="1022"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Successful aging</a:t>
            </a:r>
            <a:endParaRPr sz="2800" spc="-31" dirty="0">
              <a:solidFill>
                <a:srgbClr val="000000"/>
              </a:solidFill>
              <a:latin typeface="Times New Roman" pitchFamily="18" charset="0"/>
              <a:cs typeface="Times New Roman" pitchFamily="18" charset="0"/>
            </a:endParaRPr>
          </a:p>
        </p:txBody>
      </p:sp>
      <p:sp>
        <p:nvSpPr>
          <p:cNvPr id="11" name="object 11"/>
          <p:cNvSpPr txBox="1"/>
          <p:nvPr/>
        </p:nvSpPr>
        <p:spPr>
          <a:xfrm>
            <a:off x="532317" y="5257800"/>
            <a:ext cx="6100933" cy="371897"/>
          </a:xfrm>
          <a:prstGeom prst="rect">
            <a:avLst/>
          </a:prstGeom>
        </p:spPr>
        <p:txBody>
          <a:bodyPr vert="horz" wrap="square" lIns="0" tIns="0" rIns="0" bIns="0" rtlCol="0">
            <a:spAutoFit/>
          </a:bodyPr>
          <a:lstStyle/>
          <a:p>
            <a:pPr>
              <a:lnSpc>
                <a:spcPts val="2894"/>
              </a:lnSpc>
            </a:pPr>
            <a:r>
              <a:rPr sz="2800" dirty="0"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Premature aging - </a:t>
            </a:r>
            <a:r>
              <a:rPr lang="en-US" sz="2800" dirty="0" err="1" smtClean="0">
                <a:latin typeface="Times New Roman" pitchFamily="18" charset="0"/>
                <a:cs typeface="Times New Roman" pitchFamily="18" charset="0"/>
              </a:rPr>
              <a:t>Progeria</a:t>
            </a:r>
            <a:endParaRPr sz="2800" spc="-37" dirty="0">
              <a:solidFill>
                <a:srgbClr val="000000"/>
              </a:solidFill>
              <a:latin typeface="Times New Roman" pitchFamily="18" charset="0"/>
              <a:cs typeface="Times New Roman" pitchFamily="18" charset="0"/>
            </a:endParaRPr>
          </a:p>
        </p:txBody>
      </p:sp>
      <p:sp>
        <p:nvSpPr>
          <p:cNvPr id="78852" name="Rectangle 4"/>
          <p:cNvSpPr>
            <a:spLocks noChangeArrowheads="1"/>
          </p:cNvSpPr>
          <p:nvPr/>
        </p:nvSpPr>
        <p:spPr bwMode="auto">
          <a:xfrm>
            <a:off x="457200" y="3723676"/>
            <a:ext cx="8763000" cy="707886"/>
          </a:xfrm>
          <a:prstGeom prst="rect">
            <a:avLst/>
          </a:prstGeom>
          <a:noFill/>
          <a:ln w="9525">
            <a:noFill/>
            <a:miter lim="800000"/>
            <a:headEnd/>
            <a:tailEnd/>
          </a:ln>
          <a:effectLst/>
        </p:spPr>
        <p:txBody>
          <a:bodyPr vert="horz" wrap="squar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sr-Latn-RS" sz="2800" b="0" i="0" u="none" strike="noStrike" cap="none" normalizeH="0" baseline="0" dirty="0" smtClean="0">
                <a:ln>
                  <a:noFill/>
                </a:ln>
                <a:solidFill>
                  <a:schemeClr val="tx1"/>
                </a:solidFill>
                <a:effectLst/>
                <a:latin typeface="Times New Roman" pitchFamily="18" charset="0"/>
                <a:cs typeface="Times New Roman" pitchFamily="18" charset="0"/>
              </a:rPr>
              <a:t>     </a:t>
            </a:r>
            <a:r>
              <a:rPr lang="sr-Latn-RS" sz="2800" dirty="0" smtClean="0">
                <a:latin typeface="Times New Roman" pitchFamily="18" charset="0"/>
                <a:cs typeface="Times New Roman" pitchFamily="18" charset="0"/>
              </a:rPr>
              <a:t>M</a:t>
            </a:r>
            <a:r>
              <a:rPr kumimoji="0" lang="en-US" sz="2800" b="0" i="0" u="none" strike="noStrike" cap="none" normalizeH="0" baseline="0" dirty="0" err="1" smtClean="0">
                <a:ln>
                  <a:noFill/>
                </a:ln>
                <a:solidFill>
                  <a:schemeClr val="tx1"/>
                </a:solidFill>
                <a:effectLst/>
                <a:latin typeface="Times New Roman" pitchFamily="18" charset="0"/>
                <a:cs typeface="Times New Roman" pitchFamily="18" charset="0"/>
              </a:rPr>
              <a:t>odern</a:t>
            </a:r>
            <a:r>
              <a:rPr kumimoji="0" lang="en-US" sz="2800" b="0" i="0" u="none" strike="noStrike" cap="none" normalizeH="0" baseline="0" dirty="0" smtClean="0">
                <a:ln>
                  <a:noFill/>
                </a:ln>
                <a:solidFill>
                  <a:schemeClr val="tx1"/>
                </a:solidFill>
                <a:effectLst/>
                <a:latin typeface="Times New Roman" pitchFamily="18" charset="0"/>
                <a:cs typeface="Times New Roman" pitchFamily="18" charset="0"/>
              </a:rPr>
              <a:t> theories of aging: systemic and cellular theories</a:t>
            </a:r>
            <a: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t/>
            </a:r>
            <a:br>
              <a:rPr kumimoji="0" lang="en-US" sz="1800" b="0" i="0" u="none" strike="noStrike" cap="none" normalizeH="0" baseline="0" dirty="0" smtClean="0">
                <a:ln>
                  <a:noFill/>
                </a:ln>
                <a:solidFill>
                  <a:schemeClr val="tx1"/>
                </a:solidFill>
                <a:effectLst/>
                <a:latin typeface="Times New Roman" pitchFamily="18" charset="0"/>
                <a:cs typeface="Times New Roman" pitchFamily="18" charset="0"/>
              </a:rPr>
            </a:br>
            <a:endParaRPr kumimoji="0" lang="en-US" sz="18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advTm="21716"/>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152400"/>
            <a:ext cx="9144000" cy="6858000"/>
          </a:xfrm>
          <a:prstGeom prst="rect">
            <a:avLst/>
          </a:prstGeom>
          <a:blipFill>
            <a:blip r:embed="rId3" cstate="print"/>
            <a:stretch>
              <a:fillRect/>
            </a:stretch>
          </a:blipFill>
        </p:spPr>
        <p:txBody>
          <a:bodyPr wrap="square" lIns="0" tIns="0" rIns="0" bIns="0" rtlCol="0">
            <a:spAutoFit/>
          </a:bodyPr>
          <a:lstStyle/>
          <a:p>
            <a:endParaRPr/>
          </a:p>
        </p:txBody>
      </p:sp>
      <p:sp>
        <p:nvSpPr>
          <p:cNvPr id="3" name="object 3"/>
          <p:cNvSpPr txBox="1"/>
          <p:nvPr/>
        </p:nvSpPr>
        <p:spPr>
          <a:xfrm>
            <a:off x="1078767" y="381000"/>
            <a:ext cx="7574677" cy="1051570"/>
          </a:xfrm>
          <a:prstGeom prst="rect">
            <a:avLst/>
          </a:prstGeom>
        </p:spPr>
        <p:txBody>
          <a:bodyPr vert="horz" wrap="square" lIns="0" tIns="0" rIns="0" bIns="0" rtlCol="0">
            <a:spAutoFit/>
          </a:bodyPr>
          <a:lstStyle/>
          <a:p>
            <a:pPr>
              <a:lnSpc>
                <a:spcPts val="4147"/>
              </a:lnSpc>
            </a:pPr>
            <a:r>
              <a:rPr lang="sr-Latn-RS" sz="4000" b="1" spc="-40" dirty="0" smtClean="0">
                <a:solidFill>
                  <a:srgbClr val="CC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Evolutionary theories of aging</a:t>
            </a:r>
            <a:endParaRPr lang="en-US" sz="4000" b="1" spc="-20" dirty="0" smtClean="0">
              <a:solidFill>
                <a:srgbClr val="C00000"/>
              </a:solidFill>
              <a:latin typeface="Times New Roman" pitchFamily="18" charset="0"/>
              <a:cs typeface="Times New Roman" pitchFamily="18" charset="0"/>
            </a:endParaRPr>
          </a:p>
          <a:p>
            <a:pPr marL="0" marR="0">
              <a:lnSpc>
                <a:spcPts val="4147"/>
              </a:lnSpc>
              <a:spcBef>
                <a:spcPts val="0"/>
              </a:spcBef>
              <a:spcAft>
                <a:spcPts val="0"/>
              </a:spcAft>
            </a:pPr>
            <a:endParaRPr sz="4000" spc="-10" dirty="0">
              <a:solidFill>
                <a:srgbClr val="CC0000"/>
              </a:solidFill>
              <a:latin typeface="NIKMHC+TimesNewRoman,Bold"/>
              <a:cs typeface="NIKMHC+TimesNewRoman,Bold"/>
            </a:endParaRPr>
          </a:p>
        </p:txBody>
      </p:sp>
      <p:sp>
        <p:nvSpPr>
          <p:cNvPr id="4" name="object 4"/>
          <p:cNvSpPr txBox="1"/>
          <p:nvPr/>
        </p:nvSpPr>
        <p:spPr>
          <a:xfrm>
            <a:off x="549275" y="1695904"/>
            <a:ext cx="8736516" cy="743793"/>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Theory of programmed death due to limited </a:t>
            </a:r>
            <a:endParaRPr lang="sr-Latn-RS" sz="2800" dirty="0" smtClean="0">
              <a:latin typeface="Times New Roman" pitchFamily="18" charset="0"/>
              <a:cs typeface="Times New Roman" pitchFamily="18" charset="0"/>
            </a:endParaRPr>
          </a:p>
          <a:p>
            <a:pPr>
              <a:lnSpc>
                <a:spcPts val="2896"/>
              </a:lnSpc>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number of</a:t>
            </a:r>
            <a:r>
              <a:rPr lang="sr-Latn-R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somatic cell divisions (</a:t>
            </a:r>
            <a:r>
              <a:rPr lang="en-US" sz="2800" b="1" dirty="0" err="1" smtClean="0">
                <a:latin typeface="Times New Roman" pitchFamily="18" charset="0"/>
                <a:cs typeface="Times New Roman" pitchFamily="18" charset="0"/>
              </a:rPr>
              <a:t>Weissman's</a:t>
            </a:r>
            <a:r>
              <a:rPr lang="en-US" sz="2800" b="1" dirty="0" smtClean="0">
                <a:latin typeface="Times New Roman" pitchFamily="18" charset="0"/>
                <a:cs typeface="Times New Roman" pitchFamily="18" charset="0"/>
              </a:rPr>
              <a:t> theory</a:t>
            </a:r>
            <a:r>
              <a:rPr lang="en-US" sz="2800" dirty="0" smtClean="0">
                <a:latin typeface="Times New Roman" pitchFamily="18" charset="0"/>
                <a:cs typeface="Times New Roman" pitchFamily="18" charset="0"/>
              </a:rPr>
              <a:t>)</a:t>
            </a:r>
            <a:endParaRPr sz="2800" spc="-23" dirty="0">
              <a:solidFill>
                <a:srgbClr val="000000"/>
              </a:solidFill>
              <a:latin typeface="Times New Roman" pitchFamily="18" charset="0"/>
              <a:cs typeface="Times New Roman" pitchFamily="18" charset="0"/>
            </a:endParaRPr>
          </a:p>
        </p:txBody>
      </p:sp>
      <p:sp>
        <p:nvSpPr>
          <p:cNvPr id="5" name="object 5"/>
          <p:cNvSpPr txBox="1"/>
          <p:nvPr/>
        </p:nvSpPr>
        <p:spPr>
          <a:xfrm>
            <a:off x="549278" y="2687873"/>
            <a:ext cx="7854946" cy="743793"/>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Theory of mutation accumulation </a:t>
            </a:r>
            <a:endParaRPr lang="sr-Latn-RS" sz="2800" dirty="0" smtClean="0">
              <a:latin typeface="Times New Roman" pitchFamily="18" charset="0"/>
              <a:cs typeface="Times New Roman" pitchFamily="18" charset="0"/>
            </a:endParaRPr>
          </a:p>
          <a:p>
            <a:pPr>
              <a:lnSpc>
                <a:spcPts val="2894"/>
              </a:lnSpc>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b="1" dirty="0" smtClean="0">
                <a:latin typeface="Times New Roman" pitchFamily="18" charset="0"/>
                <a:cs typeface="Times New Roman" pitchFamily="18" charset="0"/>
              </a:rPr>
              <a:t>Medawar's theory</a:t>
            </a:r>
            <a:r>
              <a:rPr lang="en-US" sz="2800" dirty="0" smtClean="0">
                <a:latin typeface="Times New Roman" pitchFamily="18" charset="0"/>
                <a:cs typeface="Times New Roman" pitchFamily="18" charset="0"/>
              </a:rPr>
              <a:t>)</a:t>
            </a:r>
            <a:endParaRPr sz="2800" spc="-10" dirty="0">
              <a:solidFill>
                <a:srgbClr val="000000"/>
              </a:solidFill>
              <a:latin typeface="Times New Roman" pitchFamily="18" charset="0"/>
              <a:cs typeface="Times New Roman" pitchFamily="18" charset="0"/>
            </a:endParaRPr>
          </a:p>
        </p:txBody>
      </p:sp>
      <p:sp>
        <p:nvSpPr>
          <p:cNvPr id="7" name="object 7"/>
          <p:cNvSpPr txBox="1"/>
          <p:nvPr/>
        </p:nvSpPr>
        <p:spPr>
          <a:xfrm>
            <a:off x="566218" y="3566327"/>
            <a:ext cx="6634011" cy="371897"/>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Antagonistic pleiotropic theory</a:t>
            </a:r>
            <a:endParaRPr sz="2800" spc="-28" dirty="0">
              <a:solidFill>
                <a:srgbClr val="000000"/>
              </a:solidFill>
              <a:latin typeface="Times New Roman" pitchFamily="18" charset="0"/>
              <a:cs typeface="Times New Roman" pitchFamily="18" charset="0"/>
            </a:endParaRPr>
          </a:p>
        </p:txBody>
      </p:sp>
      <p:sp>
        <p:nvSpPr>
          <p:cNvPr id="8" name="object 8"/>
          <p:cNvSpPr txBox="1"/>
          <p:nvPr/>
        </p:nvSpPr>
        <p:spPr>
          <a:xfrm>
            <a:off x="566218" y="4180730"/>
            <a:ext cx="7619344" cy="371897"/>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lang="sr-Latn-RS" sz="2800" dirty="0" smtClean="0">
                <a:solidFill>
                  <a:srgbClr val="00000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Theory of non-investment in somatic cells</a:t>
            </a:r>
            <a:endParaRPr sz="2800" spc="-33" dirty="0">
              <a:solidFill>
                <a:srgbClr val="000000"/>
              </a:solidFill>
              <a:latin typeface="Times New Roman" pitchFamily="18" charset="0"/>
              <a:cs typeface="Times New Roman" pitchFamily="18" charset="0"/>
            </a:endParaRPr>
          </a:p>
        </p:txBody>
      </p:sp>
      <p:sp>
        <p:nvSpPr>
          <p:cNvPr id="9" name="object 6"/>
          <p:cNvSpPr txBox="1"/>
          <p:nvPr/>
        </p:nvSpPr>
        <p:spPr>
          <a:xfrm>
            <a:off x="892500" y="34890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0" name="object 6"/>
          <p:cNvSpPr txBox="1"/>
          <p:nvPr/>
        </p:nvSpPr>
        <p:spPr>
          <a:xfrm>
            <a:off x="1044900" y="36414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1" name="object 6"/>
          <p:cNvSpPr txBox="1"/>
          <p:nvPr/>
        </p:nvSpPr>
        <p:spPr>
          <a:xfrm>
            <a:off x="1197300" y="37938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2" name="object 6"/>
          <p:cNvSpPr txBox="1"/>
          <p:nvPr/>
        </p:nvSpPr>
        <p:spPr>
          <a:xfrm>
            <a:off x="1349700" y="39462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
        <p:nvSpPr>
          <p:cNvPr id="13" name="object 6"/>
          <p:cNvSpPr txBox="1"/>
          <p:nvPr/>
        </p:nvSpPr>
        <p:spPr>
          <a:xfrm>
            <a:off x="1502100" y="4098638"/>
            <a:ext cx="175766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43" dirty="0">
              <a:solidFill>
                <a:srgbClr val="000000"/>
              </a:solidFill>
              <a:latin typeface="BIIBQK+TimesNewRoman"/>
              <a:cs typeface="BIIBQK+TimesNewRoman"/>
            </a:endParaRPr>
          </a:p>
        </p:txBody>
      </p:sp>
    </p:spTree>
  </p:cSld>
  <p:clrMapOvr>
    <a:masterClrMapping/>
  </p:clrMapOvr>
  <p:transition advTm="19593"/>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36759"/>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38200" y="457860"/>
            <a:ext cx="4114800" cy="461665"/>
          </a:xfrm>
          <a:prstGeom prst="rect">
            <a:avLst/>
          </a:prstGeom>
        </p:spPr>
        <p:txBody>
          <a:bodyPr vert="horz" wrap="square" lIns="0" tIns="0" rIns="0" bIns="0" rtlCol="0">
            <a:spAutoFit/>
          </a:bodyPr>
          <a:lstStyle/>
          <a:p>
            <a:pPr marL="0" marR="0">
              <a:lnSpc>
                <a:spcPts val="3570"/>
              </a:lnSpc>
              <a:spcBef>
                <a:spcPts val="0"/>
              </a:spcBef>
              <a:spcAft>
                <a:spcPts val="0"/>
              </a:spcAft>
            </a:pPr>
            <a:r>
              <a:rPr sz="4000" spc="-51" dirty="0">
                <a:solidFill>
                  <a:srgbClr val="C00000"/>
                </a:solidFill>
                <a:latin typeface="QLETWW+Times-Bold"/>
                <a:cs typeface="QLETWW+Times-Bold"/>
              </a:rPr>
              <a:t>Aug</a:t>
            </a:r>
            <a:r>
              <a:rPr sz="4000" spc="-981" dirty="0">
                <a:solidFill>
                  <a:srgbClr val="C00000"/>
                </a:solidFill>
                <a:latin typeface="QLETWW+Times-Bold"/>
                <a:cs typeface="QLETWW+Times-Bold"/>
              </a:rPr>
              <a:t> </a:t>
            </a:r>
            <a:r>
              <a:rPr sz="4000" spc="-37" dirty="0">
                <a:solidFill>
                  <a:srgbClr val="C00000"/>
                </a:solidFill>
                <a:latin typeface="QLETWW+Times-Bold"/>
                <a:cs typeface="QLETWW+Times-Bold"/>
              </a:rPr>
              <a:t>ust</a:t>
            </a:r>
            <a:r>
              <a:rPr sz="4000" spc="240" dirty="0">
                <a:solidFill>
                  <a:srgbClr val="C00000"/>
                </a:solidFill>
                <a:latin typeface="QLETWW+Times-Bold"/>
                <a:cs typeface="QLETWW+Times-Bold"/>
              </a:rPr>
              <a:t> </a:t>
            </a:r>
            <a:r>
              <a:rPr sz="4000" spc="-62" dirty="0">
                <a:solidFill>
                  <a:srgbClr val="C00000"/>
                </a:solidFill>
                <a:latin typeface="QLETWW+Times-Bold"/>
                <a:cs typeface="QLETWW+Times-Bold"/>
              </a:rPr>
              <a:t>Weismann</a:t>
            </a:r>
          </a:p>
        </p:txBody>
      </p:sp>
      <p:sp>
        <p:nvSpPr>
          <p:cNvPr id="4" name="object 4"/>
          <p:cNvSpPr txBox="1"/>
          <p:nvPr/>
        </p:nvSpPr>
        <p:spPr>
          <a:xfrm>
            <a:off x="914400" y="1524000"/>
            <a:ext cx="3810000" cy="3052118"/>
          </a:xfrm>
          <a:prstGeom prst="rect">
            <a:avLst/>
          </a:prstGeom>
        </p:spPr>
        <p:txBody>
          <a:bodyPr vert="horz" wrap="square" lIns="0" tIns="0" rIns="0" bIns="0" rtlCol="0">
            <a:spAutoFit/>
          </a:bodyPr>
          <a:lstStyle/>
          <a:p>
            <a:pPr>
              <a:lnSpc>
                <a:spcPts val="3363"/>
              </a:lnSpc>
            </a:pPr>
            <a:r>
              <a:rPr sz="3250" spc="-93" dirty="0"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 Death occurs because worn out tissue cannot self-renew forever and because of limited growth capabilities because cells can only divide a certain number of times</a:t>
            </a:r>
            <a:r>
              <a:rPr lang="sr-Latn-RS"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a:t>
            </a:r>
            <a:endParaRPr sz="2800" spc="-40" dirty="0">
              <a:solidFill>
                <a:srgbClr val="000000"/>
              </a:solidFill>
              <a:latin typeface="Times New Roman" pitchFamily="18" charset="0"/>
              <a:cs typeface="Times New Roman" pitchFamily="18" charset="0"/>
            </a:endParaRPr>
          </a:p>
        </p:txBody>
      </p:sp>
      <p:sp>
        <p:nvSpPr>
          <p:cNvPr id="8" name="object 5"/>
          <p:cNvSpPr txBox="1"/>
          <p:nvPr/>
        </p:nvSpPr>
        <p:spPr>
          <a:xfrm>
            <a:off x="1226820" y="2052028"/>
            <a:ext cx="3597635"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7" dirty="0">
              <a:solidFill>
                <a:srgbClr val="000000"/>
              </a:solidFill>
              <a:latin typeface="NIKMHC+TimesNewRoman,Bold"/>
              <a:cs typeface="NIKMHC+TimesNewRoman,Bold"/>
            </a:endParaRPr>
          </a:p>
        </p:txBody>
      </p:sp>
    </p:spTree>
  </p:cSld>
  <p:clrMapOvr>
    <a:masterClrMapping/>
  </p:clrMapOvr>
  <p:transition advTm="18425"/>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07770" y="595396"/>
            <a:ext cx="7721233" cy="525785"/>
          </a:xfrm>
          <a:prstGeom prst="rect">
            <a:avLst/>
          </a:prstGeom>
        </p:spPr>
        <p:txBody>
          <a:bodyPr vert="horz" wrap="square" lIns="0" tIns="0" rIns="0" bIns="0" rtlCol="0">
            <a:spAutoFit/>
          </a:bodyPr>
          <a:lstStyle/>
          <a:p>
            <a:pPr>
              <a:lnSpc>
                <a:spcPts val="4147"/>
              </a:lnSpc>
            </a:pPr>
            <a:r>
              <a:rPr lang="sr-Latn-RS" sz="4000" spc="-34"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Theory of programmed death</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7832738"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Existence of genes involved in aging</a:t>
            </a:r>
            <a:endParaRPr sz="2800" dirty="0">
              <a:solidFill>
                <a:srgbClr val="000000"/>
              </a:solidFill>
              <a:latin typeface="Times New Roman" pitchFamily="18" charset="0"/>
              <a:cs typeface="Times New Roman" pitchFamily="18" charset="0"/>
            </a:endParaRPr>
          </a:p>
        </p:txBody>
      </p:sp>
      <p:sp>
        <p:nvSpPr>
          <p:cNvPr id="5" name="object 5"/>
          <p:cNvSpPr txBox="1"/>
          <p:nvPr/>
        </p:nvSpPr>
        <p:spPr>
          <a:xfrm>
            <a:off x="549267" y="2211032"/>
            <a:ext cx="8815315" cy="371897"/>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Each species has a certain maximum life span</a:t>
            </a:r>
            <a:endParaRPr sz="2800" spc="-25" dirty="0">
              <a:solidFill>
                <a:srgbClr val="000000"/>
              </a:solidFill>
              <a:latin typeface="Times New Roman" pitchFamily="18" charset="0"/>
              <a:cs typeface="Times New Roman" pitchFamily="18" charset="0"/>
            </a:endParaRPr>
          </a:p>
        </p:txBody>
      </p:sp>
      <p:sp>
        <p:nvSpPr>
          <p:cNvPr id="7" name="object 7"/>
          <p:cNvSpPr txBox="1"/>
          <p:nvPr/>
        </p:nvSpPr>
        <p:spPr>
          <a:xfrm>
            <a:off x="549271" y="2825970"/>
            <a:ext cx="8360193" cy="743793"/>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sz="2800" spc="1022"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Children of long-lived parents have long lives</a:t>
            </a:r>
            <a:endParaRPr lang="sr-Latn-RS" sz="2800" dirty="0">
              <a:latin typeface="Times New Roman" pitchFamily="18" charset="0"/>
              <a:cs typeface="Times New Roman" pitchFamily="18" charset="0"/>
            </a:endParaRPr>
          </a:p>
          <a:p>
            <a:pPr>
              <a:lnSpc>
                <a:spcPts val="2894"/>
              </a:lnSpc>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themselves</a:t>
            </a:r>
            <a:endParaRPr sz="2800" spc="-41" dirty="0">
              <a:solidFill>
                <a:srgbClr val="000000"/>
              </a:solidFill>
              <a:latin typeface="Times New Roman" pitchFamily="18" charset="0"/>
              <a:cs typeface="Times New Roman" pitchFamily="18" charset="0"/>
            </a:endParaRPr>
          </a:p>
        </p:txBody>
      </p:sp>
      <p:sp>
        <p:nvSpPr>
          <p:cNvPr id="9" name="object 9"/>
          <p:cNvSpPr txBox="1"/>
          <p:nvPr/>
        </p:nvSpPr>
        <p:spPr>
          <a:xfrm>
            <a:off x="501905" y="3752288"/>
            <a:ext cx="8862986" cy="371897"/>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Similar life span of monozygotic twins</a:t>
            </a:r>
            <a:endParaRPr sz="2800" spc="-23" dirty="0">
              <a:solidFill>
                <a:srgbClr val="000000"/>
              </a:solidFill>
              <a:latin typeface="Times New Roman" pitchFamily="18" charset="0"/>
              <a:cs typeface="Times New Roman" pitchFamily="18" charset="0"/>
            </a:endParaRPr>
          </a:p>
        </p:txBody>
      </p:sp>
      <p:sp>
        <p:nvSpPr>
          <p:cNvPr id="10" name="object 10"/>
          <p:cNvSpPr txBox="1"/>
          <p:nvPr/>
        </p:nvSpPr>
        <p:spPr>
          <a:xfrm>
            <a:off x="549275" y="4648199"/>
            <a:ext cx="8289926" cy="1487587"/>
          </a:xfrm>
          <a:prstGeom prst="rect">
            <a:avLst/>
          </a:prstGeom>
        </p:spPr>
        <p:txBody>
          <a:bodyPr vert="horz" wrap="square" lIns="0" tIns="0" rIns="0" bIns="0" rtlCol="0">
            <a:spAutoFit/>
          </a:bodyPr>
          <a:lstStyle/>
          <a:p>
            <a:pPr>
              <a:lnSpc>
                <a:spcPts val="2896"/>
              </a:lnSpc>
            </a:pPr>
            <a:r>
              <a:rPr sz="2800" dirty="0">
                <a:solidFill>
                  <a:srgbClr val="000000"/>
                </a:solidFill>
                <a:latin typeface="Times New Roman" pitchFamily="18" charset="0"/>
                <a:cs typeface="Times New Roman" pitchFamily="18" charset="0"/>
              </a:rPr>
              <a:t>•</a:t>
            </a:r>
            <a:r>
              <a:rPr sz="28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Existence of specific mechanisms programmed death to remove old </a:t>
            </a:r>
            <a:r>
              <a:rPr lang="sr-Latn-RS" sz="2600" b="1" dirty="0" smtClean="0">
                <a:latin typeface="Times New Roman" pitchFamily="18" charset="0"/>
                <a:cs typeface="Times New Roman" pitchFamily="18" charset="0"/>
              </a:rPr>
              <a:t>and</a:t>
            </a:r>
            <a:r>
              <a:rPr lang="en-US" sz="2600" b="1" dirty="0" smtClean="0">
                <a:latin typeface="Times New Roman" pitchFamily="18" charset="0"/>
                <a:cs typeface="Times New Roman" pitchFamily="18" charset="0"/>
              </a:rPr>
              <a:t> the unnecessary members of the population in order to freed up space and resources for younger people</a:t>
            </a:r>
            <a:endParaRPr sz="2600" b="1" spc="-28" dirty="0">
              <a:solidFill>
                <a:srgbClr val="000000"/>
              </a:solidFill>
              <a:latin typeface="Times New Roman" pitchFamily="18" charset="0"/>
              <a:cs typeface="Times New Roman" pitchFamily="18" charset="0"/>
            </a:endParaRPr>
          </a:p>
        </p:txBody>
      </p:sp>
      <p:sp>
        <p:nvSpPr>
          <p:cNvPr id="12" name="object 6"/>
          <p:cNvSpPr txBox="1"/>
          <p:nvPr/>
        </p:nvSpPr>
        <p:spPr>
          <a:xfrm>
            <a:off x="892489" y="2640022"/>
            <a:ext cx="171014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0" dirty="0">
              <a:solidFill>
                <a:srgbClr val="000000"/>
              </a:solidFill>
              <a:latin typeface="NIKMHC+TimesNewRoman,Bold"/>
              <a:cs typeface="NIKMHC+TimesNewRoman,Bold"/>
            </a:endParaRPr>
          </a:p>
        </p:txBody>
      </p:sp>
    </p:spTree>
  </p:cSld>
  <p:clrMapOvr>
    <a:masterClrMapping/>
  </p:clrMapOvr>
  <p:transition advTm="26338"/>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dirty="0"/>
          </a:p>
        </p:txBody>
      </p:sp>
      <p:sp>
        <p:nvSpPr>
          <p:cNvPr id="3" name="object 3"/>
          <p:cNvSpPr txBox="1"/>
          <p:nvPr/>
        </p:nvSpPr>
        <p:spPr>
          <a:xfrm>
            <a:off x="777384" y="457200"/>
            <a:ext cx="8138493" cy="525785"/>
          </a:xfrm>
          <a:prstGeom prst="rect">
            <a:avLst/>
          </a:prstGeom>
        </p:spPr>
        <p:txBody>
          <a:bodyPr vert="horz" wrap="square" lIns="0" tIns="0" rIns="0" bIns="0" rtlCol="0">
            <a:spAutoFit/>
          </a:bodyPr>
          <a:lstStyle/>
          <a:p>
            <a:pPr>
              <a:lnSpc>
                <a:spcPts val="4147"/>
              </a:lnSpc>
            </a:pPr>
            <a:r>
              <a:rPr lang="sr-Latn-RS" sz="4000" spc="-33"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Theory of mutation accumulation</a:t>
            </a:r>
            <a:endParaRPr sz="4000" b="1" spc="28"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8594738" cy="3023905"/>
          </a:xfrm>
          <a:prstGeom prst="rect">
            <a:avLst/>
          </a:prstGeom>
        </p:spPr>
        <p:txBody>
          <a:bodyPr vert="horz" wrap="square" lIns="0" tIns="0" rIns="0" bIns="0" rtlCol="0">
            <a:spAutoFit/>
          </a:bodyPr>
          <a:lstStyle/>
          <a:p>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Medawar: </a:t>
            </a:r>
            <a:r>
              <a:rPr lang="en-US" sz="2400" dirty="0" smtClean="0">
                <a:latin typeface="Times New Roman" pitchFamily="18" charset="0"/>
                <a:cs typeface="Times New Roman" pitchFamily="18" charset="0"/>
              </a:rPr>
              <a:t>Aging is a byproduct of natural selection.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We live long enough to reproduce, after which numerous external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and internal factors cause death.</a:t>
            </a:r>
          </a:p>
          <a:p>
            <a:r>
              <a:rPr lang="en-US" sz="2400" dirty="0" smtClean="0"/>
              <a:t/>
            </a:r>
            <a:br>
              <a:rPr lang="en-US" sz="2400" dirty="0" smtClean="0"/>
            </a:b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lang="sr-Latn-RS" sz="2400" spc="-18" dirty="0" smtClean="0">
              <a:solidFill>
                <a:srgbClr val="000000"/>
              </a:solidFill>
              <a:latin typeface="NIKMHC+TimesNewRoman,Bold"/>
              <a:cs typeface="NIKMHC+TimesNewRoman,Bold"/>
            </a:endParaRPr>
          </a:p>
          <a:p>
            <a:pPr marL="0" marR="0">
              <a:lnSpc>
                <a:spcPts val="2896"/>
              </a:lnSpc>
              <a:spcBef>
                <a:spcPts val="0"/>
              </a:spcBef>
              <a:spcAft>
                <a:spcPts val="0"/>
              </a:spcAft>
            </a:pPr>
            <a:endParaRPr sz="2400" spc="-18" dirty="0">
              <a:solidFill>
                <a:srgbClr val="000000"/>
              </a:solidFill>
              <a:latin typeface="NIKMHC+TimesNewRoman,Bold"/>
              <a:cs typeface="NIKMHC+TimesNewRoman,Bold"/>
            </a:endParaRPr>
          </a:p>
        </p:txBody>
      </p:sp>
      <p:sp>
        <p:nvSpPr>
          <p:cNvPr id="7" name="object 7"/>
          <p:cNvSpPr txBox="1"/>
          <p:nvPr/>
        </p:nvSpPr>
        <p:spPr>
          <a:xfrm>
            <a:off x="549283" y="2994633"/>
            <a:ext cx="8289917" cy="961802"/>
          </a:xfrm>
          <a:prstGeom prst="rect">
            <a:avLst/>
          </a:prstGeom>
        </p:spPr>
        <p:txBody>
          <a:bodyPr vert="horz" wrap="square" lIns="0" tIns="0" rIns="0" bIns="0" rtlCol="0">
            <a:spAutoFit/>
          </a:bodyPr>
          <a:lstStyle/>
          <a:p>
            <a:pPr>
              <a:lnSpc>
                <a:spcPts val="2505"/>
              </a:lnSpc>
            </a:pPr>
            <a:r>
              <a:rPr sz="2800" dirty="0">
                <a:solidFill>
                  <a:srgbClr val="000000"/>
                </a:solidFill>
                <a:latin typeface="Arial"/>
                <a:cs typeface="Arial"/>
              </a:rPr>
              <a:t>•</a:t>
            </a:r>
            <a:r>
              <a:rPr sz="2800" spc="1261" dirty="0">
                <a:solidFill>
                  <a:srgbClr val="000000"/>
                </a:solidFill>
                <a:latin typeface="Times New Roman"/>
                <a:cs typeface="Times New Roman"/>
              </a:rPr>
              <a:t> </a:t>
            </a:r>
            <a:r>
              <a:rPr lang="en-US" sz="2400" b="1" dirty="0" smtClean="0">
                <a:latin typeface="Times New Roman" pitchFamily="18" charset="0"/>
                <a:cs typeface="Times New Roman" pitchFamily="18" charset="0"/>
              </a:rPr>
              <a:t>Harmful mutations expressed </a:t>
            </a:r>
            <a:r>
              <a:rPr lang="en-US" sz="2400" dirty="0" smtClean="0">
                <a:latin typeface="Times New Roman" pitchFamily="18" charset="0"/>
                <a:cs typeface="Times New Roman" pitchFamily="18" charset="0"/>
              </a:rPr>
              <a:t>at a younger age </a:t>
            </a:r>
            <a:r>
              <a:rPr lang="sr-Latn-RS" sz="2400" dirty="0" smtClean="0">
                <a:latin typeface="Times New Roman" pitchFamily="18" charset="0"/>
                <a:cs typeface="Times New Roman" pitchFamily="18" charset="0"/>
              </a:rPr>
              <a:t>can</a:t>
            </a:r>
            <a:r>
              <a:rPr lang="en-US" sz="2400" dirty="0" smtClean="0">
                <a:latin typeface="Times New Roman" pitchFamily="18" charset="0"/>
                <a:cs typeface="Times New Roman" pitchFamily="18" charset="0"/>
              </a:rPr>
              <a:t> be removed from the genome by natural selection, </a:t>
            </a:r>
            <a:r>
              <a:rPr lang="sr-Latn-RS" sz="2400" dirty="0" smtClean="0">
                <a:latin typeface="Times New Roman" pitchFamily="18" charset="0"/>
                <a:cs typeface="Times New Roman" pitchFamily="18" charset="0"/>
              </a:rPr>
              <a:t>unlike </a:t>
            </a:r>
            <a:r>
              <a:rPr lang="en-US" sz="2400" dirty="0" smtClean="0">
                <a:latin typeface="Times New Roman" pitchFamily="18" charset="0"/>
                <a:cs typeface="Times New Roman" pitchFamily="18" charset="0"/>
              </a:rPr>
              <a:t>those expressed in older age, after reproduction</a:t>
            </a:r>
            <a:endParaRPr sz="2400" dirty="0">
              <a:solidFill>
                <a:srgbClr val="000000"/>
              </a:solidFill>
              <a:latin typeface="Times New Roman" pitchFamily="18" charset="0"/>
              <a:cs typeface="Times New Roman" pitchFamily="18" charset="0"/>
            </a:endParaRPr>
          </a:p>
        </p:txBody>
      </p:sp>
      <p:sp>
        <p:nvSpPr>
          <p:cNvPr id="8" name="object 8"/>
          <p:cNvSpPr txBox="1"/>
          <p:nvPr/>
        </p:nvSpPr>
        <p:spPr>
          <a:xfrm>
            <a:off x="549287" y="4530593"/>
            <a:ext cx="8289914" cy="641201"/>
          </a:xfrm>
          <a:prstGeom prst="rect">
            <a:avLst/>
          </a:prstGeom>
        </p:spPr>
        <p:txBody>
          <a:bodyPr vert="horz" wrap="square" lIns="0" tIns="0" rIns="0" bIns="0" rtlCol="0">
            <a:spAutoFit/>
          </a:bodyPr>
          <a:lstStyle/>
          <a:p>
            <a:pPr>
              <a:lnSpc>
                <a:spcPts val="2503"/>
              </a:lnSpc>
            </a:pPr>
            <a:r>
              <a:rPr sz="2400" dirty="0">
                <a:solidFill>
                  <a:srgbClr val="000000"/>
                </a:solidFill>
                <a:latin typeface="Arial"/>
                <a:cs typeface="Arial"/>
              </a:rPr>
              <a:t>•</a:t>
            </a:r>
            <a:r>
              <a:rPr sz="2400" spc="1261" dirty="0">
                <a:solidFill>
                  <a:srgbClr val="000000"/>
                </a:solidFill>
                <a:latin typeface="Times New Roman"/>
                <a:cs typeface="Times New Roman"/>
              </a:rPr>
              <a:t> </a:t>
            </a:r>
            <a:r>
              <a:rPr lang="en-US" sz="2400" b="1" dirty="0" smtClean="0">
                <a:latin typeface="Times New Roman" pitchFamily="18" charset="0"/>
                <a:cs typeface="Times New Roman" pitchFamily="18" charset="0"/>
              </a:rPr>
              <a:t>Hutchinson-Guilford </a:t>
            </a:r>
            <a:r>
              <a:rPr lang="en-US" sz="2400" b="1" dirty="0" err="1" smtClean="0">
                <a:latin typeface="Times New Roman" pitchFamily="18" charset="0"/>
                <a:cs typeface="Times New Roman" pitchFamily="18" charset="0"/>
              </a:rPr>
              <a:t>progeria</a:t>
            </a:r>
            <a:r>
              <a:rPr lang="en-US" sz="2400" dirty="0" smtClean="0">
                <a:latin typeface="Times New Roman" pitchFamily="18" charset="0"/>
                <a:cs typeface="Times New Roman" pitchFamily="18" charset="0"/>
              </a:rPr>
              <a:t>: patients live approx 12 years and </a:t>
            </a:r>
            <a:r>
              <a:rPr lang="sr-Latn-RS" sz="2400" dirty="0" smtClean="0">
                <a:latin typeface="Times New Roman" pitchFamily="18" charset="0"/>
                <a:cs typeface="Times New Roman" pitchFamily="18" charset="0"/>
              </a:rPr>
              <a:t>they </a:t>
            </a:r>
            <a:r>
              <a:rPr lang="en-US" sz="2400" dirty="0" smtClean="0">
                <a:latin typeface="Times New Roman" pitchFamily="18" charset="0"/>
                <a:cs typeface="Times New Roman" pitchFamily="18" charset="0"/>
              </a:rPr>
              <a:t>can't pass </a:t>
            </a:r>
            <a:r>
              <a:rPr lang="sr-Latn-RS" sz="2400" dirty="0" smtClean="0">
                <a:latin typeface="Times New Roman" pitchFamily="18" charset="0"/>
                <a:cs typeface="Times New Roman" pitchFamily="18" charset="0"/>
              </a:rPr>
              <a:t>their</a:t>
            </a:r>
            <a:r>
              <a:rPr lang="en-US" sz="2400" dirty="0" smtClean="0">
                <a:latin typeface="Times New Roman" pitchFamily="18" charset="0"/>
                <a:cs typeface="Times New Roman" pitchFamily="18" charset="0"/>
              </a:rPr>
              <a:t> mutated genes on the next generation</a:t>
            </a:r>
            <a:endParaRPr sz="2400" spc="-37" dirty="0">
              <a:solidFill>
                <a:srgbClr val="000000"/>
              </a:solidFill>
              <a:latin typeface="Times New Roman" pitchFamily="18" charset="0"/>
              <a:cs typeface="Times New Roman" pitchFamily="18" charset="0"/>
            </a:endParaRPr>
          </a:p>
        </p:txBody>
      </p:sp>
      <p:sp>
        <p:nvSpPr>
          <p:cNvPr id="9" name="object 9"/>
          <p:cNvSpPr txBox="1"/>
          <p:nvPr/>
        </p:nvSpPr>
        <p:spPr>
          <a:xfrm>
            <a:off x="549277" y="5703810"/>
            <a:ext cx="8442323" cy="961802"/>
          </a:xfrm>
          <a:prstGeom prst="rect">
            <a:avLst/>
          </a:prstGeom>
        </p:spPr>
        <p:txBody>
          <a:bodyPr vert="horz" wrap="square" lIns="0" tIns="0" rIns="0" bIns="0" rtlCol="0">
            <a:spAutoFit/>
          </a:bodyPr>
          <a:lstStyle/>
          <a:p>
            <a:pPr>
              <a:lnSpc>
                <a:spcPts val="2503"/>
              </a:lnSpc>
            </a:pPr>
            <a:r>
              <a:rPr sz="2400" dirty="0">
                <a:solidFill>
                  <a:srgbClr val="000000"/>
                </a:solidFill>
                <a:latin typeface="Arial"/>
                <a:cs typeface="Arial"/>
              </a:rPr>
              <a:t>•</a:t>
            </a:r>
            <a:r>
              <a:rPr sz="2400" spc="1261" dirty="0">
                <a:solidFill>
                  <a:srgbClr val="000000"/>
                </a:solidFill>
                <a:latin typeface="Times New Roman"/>
                <a:cs typeface="Times New Roman"/>
              </a:rPr>
              <a:t> </a:t>
            </a:r>
            <a:r>
              <a:rPr lang="en-US" sz="2400" b="1" dirty="0" smtClean="0">
                <a:latin typeface="Times New Roman" pitchFamily="18" charset="0"/>
                <a:cs typeface="Times New Roman" pitchFamily="18" charset="0"/>
              </a:rPr>
              <a:t>In contrast, familial Alzheimer's disease: </a:t>
            </a:r>
            <a:r>
              <a:rPr lang="en-US" sz="2400" dirty="0" smtClean="0">
                <a:latin typeface="Times New Roman" pitchFamily="18" charset="0"/>
                <a:cs typeface="Times New Roman" pitchFamily="18" charset="0"/>
              </a:rPr>
              <a:t>persons </a:t>
            </a:r>
            <a:r>
              <a:rPr lang="sr-Latn-RS" sz="2400" dirty="0" smtClean="0">
                <a:latin typeface="Times New Roman" pitchFamily="18" charset="0"/>
                <a:cs typeface="Times New Roman" pitchFamily="18" charset="0"/>
              </a:rPr>
              <a:t>express the</a:t>
            </a:r>
            <a:r>
              <a:rPr lang="en-US" sz="2400" dirty="0" smtClean="0">
                <a:latin typeface="Times New Roman" pitchFamily="18" charset="0"/>
                <a:cs typeface="Times New Roman" pitchFamily="18" charset="0"/>
              </a:rPr>
              <a:t> mutation </a:t>
            </a:r>
            <a:r>
              <a:rPr lang="sr-Latn-RS" sz="2400" dirty="0" smtClean="0">
                <a:latin typeface="Times New Roman" pitchFamily="18" charset="0"/>
                <a:cs typeface="Times New Roman" pitchFamily="18" charset="0"/>
              </a:rPr>
              <a:t>in </a:t>
            </a:r>
            <a:r>
              <a:rPr lang="en-US" sz="2400" dirty="0" smtClean="0">
                <a:latin typeface="Times New Roman" pitchFamily="18" charset="0"/>
                <a:cs typeface="Times New Roman" pitchFamily="18" charset="0"/>
              </a:rPr>
              <a:t>pathological proportions only in old age</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they can produce offspring before they get sick</a:t>
            </a:r>
            <a:endParaRPr sz="2400" spc="-94" dirty="0">
              <a:solidFill>
                <a:srgbClr val="000000"/>
              </a:solidFill>
              <a:latin typeface="Times New Roman" pitchFamily="18" charset="0"/>
              <a:cs typeface="Times New Roman" pitchFamily="18" charset="0"/>
            </a:endParaRPr>
          </a:p>
        </p:txBody>
      </p:sp>
      <p:sp>
        <p:nvSpPr>
          <p:cNvPr id="10" name="object 5"/>
          <p:cNvSpPr txBox="1"/>
          <p:nvPr/>
        </p:nvSpPr>
        <p:spPr>
          <a:xfrm>
            <a:off x="549266" y="2184011"/>
            <a:ext cx="9014684" cy="320601"/>
          </a:xfrm>
          <a:prstGeom prst="rect">
            <a:avLst/>
          </a:prstGeom>
        </p:spPr>
        <p:txBody>
          <a:bodyPr vert="horz" wrap="square" lIns="0" tIns="0" rIns="0" bIns="0" rtlCol="0">
            <a:spAutoFit/>
          </a:bodyPr>
          <a:lstStyle/>
          <a:p>
            <a:pPr marL="0" marR="0">
              <a:lnSpc>
                <a:spcPts val="2503"/>
              </a:lnSpc>
              <a:spcBef>
                <a:spcPts val="0"/>
              </a:spcBef>
              <a:spcAft>
                <a:spcPts val="0"/>
              </a:spcAft>
            </a:pPr>
            <a:r>
              <a:rPr sz="2400" spc="1261" smtClean="0">
                <a:solidFill>
                  <a:srgbClr val="000000"/>
                </a:solidFill>
                <a:latin typeface="Times New Roman"/>
                <a:cs typeface="Times New Roman"/>
              </a:rPr>
              <a:t> </a:t>
            </a:r>
            <a:endParaRPr sz="2400" dirty="0">
              <a:solidFill>
                <a:srgbClr val="000000"/>
              </a:solidFill>
              <a:latin typeface="BIIBQK+TimesNewRoman"/>
              <a:cs typeface="BIIBQK+TimesNewRoman"/>
            </a:endParaRPr>
          </a:p>
        </p:txBody>
      </p:sp>
      <p:sp>
        <p:nvSpPr>
          <p:cNvPr id="11" name="object 5"/>
          <p:cNvSpPr txBox="1"/>
          <p:nvPr/>
        </p:nvSpPr>
        <p:spPr>
          <a:xfrm>
            <a:off x="701666" y="2336411"/>
            <a:ext cx="9014684" cy="320601"/>
          </a:xfrm>
          <a:prstGeom prst="rect">
            <a:avLst/>
          </a:prstGeom>
        </p:spPr>
        <p:txBody>
          <a:bodyPr vert="horz" wrap="square" lIns="0" tIns="0" rIns="0" bIns="0" rtlCol="0">
            <a:spAutoFit/>
          </a:bodyPr>
          <a:lstStyle/>
          <a:p>
            <a:pPr marL="0" marR="0">
              <a:lnSpc>
                <a:spcPts val="2503"/>
              </a:lnSpc>
              <a:spcBef>
                <a:spcPts val="0"/>
              </a:spcBef>
              <a:spcAft>
                <a:spcPts val="0"/>
              </a:spcAft>
            </a:pPr>
            <a:r>
              <a:rPr sz="2400" spc="1261" smtClean="0">
                <a:solidFill>
                  <a:srgbClr val="000000"/>
                </a:solidFill>
                <a:latin typeface="Times New Roman"/>
                <a:cs typeface="Times New Roman"/>
              </a:rPr>
              <a:t> </a:t>
            </a:r>
            <a:endParaRPr sz="2400" dirty="0">
              <a:solidFill>
                <a:srgbClr val="000000"/>
              </a:solidFill>
              <a:latin typeface="BIIBQK+TimesNewRoman"/>
              <a:cs typeface="BIIBQK+TimesNewRoman"/>
            </a:endParaRPr>
          </a:p>
        </p:txBody>
      </p:sp>
    </p:spTree>
  </p:cSld>
  <p:clrMapOvr>
    <a:masterClrMapping/>
  </p:clrMapOvr>
  <p:transition advTm="58988"/>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11467" y="595396"/>
            <a:ext cx="9623573" cy="525785"/>
          </a:xfrm>
          <a:prstGeom prst="rect">
            <a:avLst/>
          </a:prstGeom>
        </p:spPr>
        <p:txBody>
          <a:bodyPr vert="horz" wrap="square" lIns="0" tIns="0" rIns="0" bIns="0" rtlCol="0">
            <a:spAutoFit/>
          </a:bodyPr>
          <a:lstStyle/>
          <a:p>
            <a:pPr>
              <a:lnSpc>
                <a:spcPts val="4147"/>
              </a:lnSpc>
            </a:pPr>
            <a:r>
              <a:rPr lang="sr-Latn-RS" sz="4000" spc="-31"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Antagonistic </a:t>
            </a:r>
            <a:r>
              <a:rPr lang="en-US" sz="4000" b="1" dirty="0" err="1" smtClean="0">
                <a:solidFill>
                  <a:srgbClr val="C00000"/>
                </a:solidFill>
                <a:latin typeface="Times New Roman" pitchFamily="18" charset="0"/>
                <a:cs typeface="Times New Roman" pitchFamily="18" charset="0"/>
              </a:rPr>
              <a:t>pleiotropic</a:t>
            </a:r>
            <a:r>
              <a:rPr lang="en-US" sz="4000" b="1" dirty="0" smtClean="0">
                <a:solidFill>
                  <a:srgbClr val="C00000"/>
                </a:solidFill>
                <a:latin typeface="Times New Roman" pitchFamily="18" charset="0"/>
                <a:cs typeface="Times New Roman" pitchFamily="18" charset="0"/>
              </a:rPr>
              <a:t> theory</a:t>
            </a:r>
            <a:endParaRPr sz="4000" b="1" spc="-17" dirty="0">
              <a:solidFill>
                <a:srgbClr val="C00000"/>
              </a:solidFill>
              <a:latin typeface="Times New Roman" pitchFamily="18" charset="0"/>
              <a:cs typeface="Times New Roman" pitchFamily="18" charset="0"/>
            </a:endParaRPr>
          </a:p>
        </p:txBody>
      </p:sp>
      <p:sp>
        <p:nvSpPr>
          <p:cNvPr id="4" name="object 4"/>
          <p:cNvSpPr txBox="1"/>
          <p:nvPr/>
        </p:nvSpPr>
        <p:spPr>
          <a:xfrm>
            <a:off x="473075" y="1473904"/>
            <a:ext cx="8442325" cy="641201"/>
          </a:xfrm>
          <a:prstGeom prst="rect">
            <a:avLst/>
          </a:prstGeom>
        </p:spPr>
        <p:txBody>
          <a:bodyPr vert="horz" wrap="square" lIns="0" tIns="0" rIns="0" bIns="0" rtlCol="0">
            <a:spAutoFit/>
          </a:bodyPr>
          <a:lstStyle/>
          <a:p>
            <a:pPr>
              <a:lnSpc>
                <a:spcPts val="2503"/>
              </a:lnSpc>
            </a:pPr>
            <a:r>
              <a:rPr sz="2400" dirty="0" smtClean="0">
                <a:latin typeface="Times New Roman" pitchFamily="18" charset="0"/>
                <a:cs typeface="Times New Roman" pitchFamily="18" charset="0"/>
              </a:rPr>
              <a:t>•</a:t>
            </a:r>
            <a:r>
              <a:rPr lang="sr-Latn-RS" sz="2400" spc="1787"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George Williams' "pay later" theory </a:t>
            </a:r>
            <a:r>
              <a:rPr lang="en-US" sz="2400" dirty="0" smtClean="0">
                <a:latin typeface="Times New Roman" pitchFamily="18" charset="0"/>
                <a:cs typeface="Times New Roman" pitchFamily="18" charset="0"/>
              </a:rPr>
              <a:t>is based on two assumptions:</a:t>
            </a:r>
            <a:endParaRPr sz="2400" dirty="0">
              <a:latin typeface="Times New Roman" pitchFamily="18" charset="0"/>
              <a:cs typeface="Times New Roman" pitchFamily="18" charset="0"/>
            </a:endParaRPr>
          </a:p>
        </p:txBody>
      </p:sp>
      <p:sp>
        <p:nvSpPr>
          <p:cNvPr id="6" name="object 6"/>
          <p:cNvSpPr txBox="1"/>
          <p:nvPr/>
        </p:nvSpPr>
        <p:spPr>
          <a:xfrm>
            <a:off x="473079" y="2313112"/>
            <a:ext cx="8584947" cy="320601"/>
          </a:xfrm>
          <a:prstGeom prst="rect">
            <a:avLst/>
          </a:prstGeom>
        </p:spPr>
        <p:txBody>
          <a:bodyPr vert="horz" wrap="square" lIns="0" tIns="0" rIns="0" bIns="0" rtlCol="0">
            <a:spAutoFit/>
          </a:bodyPr>
          <a:lstStyle/>
          <a:p>
            <a:pPr>
              <a:lnSpc>
                <a:spcPts val="2505"/>
              </a:lnSpc>
            </a:pPr>
            <a:r>
              <a:rPr sz="2400" dirty="0" smtClean="0">
                <a:latin typeface="Times New Roman" pitchFamily="18" charset="0"/>
                <a:cs typeface="Times New Roman" pitchFamily="18" charset="0"/>
              </a:rPr>
              <a:t>•</a:t>
            </a:r>
            <a:r>
              <a:rPr lang="sr-Latn-RS" sz="2400" dirty="0" smtClean="0">
                <a:latin typeface="Times New Roman" pitchFamily="18" charset="0"/>
                <a:cs typeface="Times New Roman" pitchFamily="18" charset="0"/>
              </a:rPr>
              <a:t> </a:t>
            </a:r>
            <a:r>
              <a:rPr kumimoji="1" lang="en-US" sz="2400" dirty="0">
                <a:latin typeface="Times New Roman" pitchFamily="18" charset="0"/>
                <a:cs typeface="Times New Roman" pitchFamily="18" charset="0"/>
              </a:rPr>
              <a:t>phenomenon where a gene affects several different traits</a:t>
            </a:r>
            <a:r>
              <a:rPr lang="sr-Latn-RS" sz="2400" dirty="0" smtClean="0">
                <a:latin typeface="Times New Roman" pitchFamily="18" charset="0"/>
                <a:cs typeface="Times New Roman" pitchFamily="18" charset="0"/>
              </a:rPr>
              <a:t>.</a:t>
            </a:r>
            <a:endParaRPr sz="2400" dirty="0">
              <a:latin typeface="Times New Roman" pitchFamily="18" charset="0"/>
              <a:cs typeface="Times New Roman" pitchFamily="18" charset="0"/>
            </a:endParaRPr>
          </a:p>
        </p:txBody>
      </p:sp>
      <p:sp>
        <p:nvSpPr>
          <p:cNvPr id="7" name="object 7"/>
          <p:cNvSpPr txBox="1"/>
          <p:nvPr/>
        </p:nvSpPr>
        <p:spPr>
          <a:xfrm>
            <a:off x="473095" y="2853267"/>
            <a:ext cx="8907702" cy="1846659"/>
          </a:xfrm>
          <a:prstGeom prst="rect">
            <a:avLst/>
          </a:prstGeom>
        </p:spPr>
        <p:txBody>
          <a:bodyPr vert="horz" wrap="square" lIns="0" tIns="0" rIns="0" bIns="0" rtlCol="0">
            <a:spAutoFit/>
          </a:bodyPr>
          <a:lstStyle/>
          <a:p>
            <a:r>
              <a:rPr sz="2400" dirty="0">
                <a:latin typeface="Times New Roman" pitchFamily="18" charset="0"/>
                <a:cs typeface="Times New Roman" pitchFamily="18" charset="0"/>
              </a:rPr>
              <a:t>•</a:t>
            </a:r>
            <a:r>
              <a:rPr sz="2400" spc="1261" dirty="0">
                <a:latin typeface="Times New Roman" pitchFamily="18" charset="0"/>
                <a:cs typeface="Times New Roman" pitchFamily="18" charset="0"/>
              </a:rPr>
              <a:t> </a:t>
            </a:r>
            <a:r>
              <a:rPr lang="en-US" sz="2400" dirty="0">
                <a:latin typeface="Times New Roman" pitchFamily="18" charset="0"/>
                <a:cs typeface="Times New Roman" pitchFamily="18" charset="0"/>
              </a:rPr>
              <a:t>where a gene has a positive effect on one trait but a negative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effect </a:t>
            </a:r>
            <a:r>
              <a:rPr lang="en-US" sz="2400" dirty="0">
                <a:latin typeface="Times New Roman" pitchFamily="18" charset="0"/>
                <a:cs typeface="Times New Roman" pitchFamily="18" charset="0"/>
              </a:rPr>
              <a:t>on another trait (example: a gene that increases heat tolerance </a:t>
            </a:r>
            <a:endParaRPr lang="sr-Latn-R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but </a:t>
            </a:r>
            <a:r>
              <a:rPr lang="en-US" sz="2400" dirty="0">
                <a:latin typeface="Times New Roman" pitchFamily="18" charset="0"/>
                <a:cs typeface="Times New Roman" pitchFamily="18" charset="0"/>
              </a:rPr>
              <a:t>reduces cold tolerance)</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sz="2400" spc="-25" dirty="0">
              <a:latin typeface="Times New Roman" pitchFamily="18" charset="0"/>
              <a:cs typeface="Times New Roman" pitchFamily="18" charset="0"/>
            </a:endParaRPr>
          </a:p>
        </p:txBody>
      </p:sp>
      <p:sp>
        <p:nvSpPr>
          <p:cNvPr id="8" name="object 8"/>
          <p:cNvSpPr txBox="1"/>
          <p:nvPr/>
        </p:nvSpPr>
        <p:spPr>
          <a:xfrm>
            <a:off x="473087" y="4272905"/>
            <a:ext cx="8442313" cy="320601"/>
          </a:xfrm>
          <a:prstGeom prst="rect">
            <a:avLst/>
          </a:prstGeom>
        </p:spPr>
        <p:txBody>
          <a:bodyPr vert="horz" wrap="square" lIns="0" tIns="0" rIns="0" bIns="0" rtlCol="0">
            <a:spAutoFit/>
          </a:bodyPr>
          <a:lstStyle/>
          <a:p>
            <a:pPr>
              <a:lnSpc>
                <a:spcPts val="2503"/>
              </a:lnSpc>
            </a:pPr>
            <a:r>
              <a:rPr sz="2400" dirty="0" smtClean="0">
                <a:solidFill>
                  <a:srgbClr val="000000"/>
                </a:solidFill>
                <a:latin typeface="Arial"/>
                <a:cs typeface="Arial"/>
              </a:rPr>
              <a:t>•</a:t>
            </a:r>
            <a:r>
              <a:rPr lang="sr-Latn-RS" sz="2400" dirty="0" smtClean="0">
                <a:solidFill>
                  <a:srgbClr val="000000"/>
                </a:solidFill>
                <a:latin typeface="Arial"/>
                <a:cs typeface="Arial"/>
              </a:rPr>
              <a:t>   </a:t>
            </a:r>
            <a:r>
              <a:rPr lang="sr-Latn-RS" sz="2400" dirty="0" smtClean="0">
                <a:latin typeface="Times New Roman" pitchFamily="18" charset="0"/>
                <a:cs typeface="Times New Roman" pitchFamily="18" charset="0"/>
              </a:rPr>
              <a:t>the </a:t>
            </a:r>
            <a:r>
              <a:rPr lang="en-US" sz="2400" dirty="0" smtClean="0">
                <a:latin typeface="Times New Roman" pitchFamily="18" charset="0"/>
                <a:cs typeface="Times New Roman" pitchFamily="18" charset="0"/>
              </a:rPr>
              <a:t>existence of </a:t>
            </a:r>
            <a:r>
              <a:rPr lang="en-US" sz="2400" b="1" dirty="0" smtClean="0">
                <a:latin typeface="Times New Roman" pitchFamily="18" charset="0"/>
                <a:cs typeface="Times New Roman" pitchFamily="18" charset="0"/>
              </a:rPr>
              <a:t>"conflict of </a:t>
            </a:r>
            <a:r>
              <a:rPr lang="sr-Latn-RS" sz="2400" b="1" dirty="0" smtClean="0">
                <a:latin typeface="Times New Roman" pitchFamily="18" charset="0"/>
                <a:cs typeface="Times New Roman" pitchFamily="18" charset="0"/>
              </a:rPr>
              <a:t>genes </a:t>
            </a:r>
            <a:r>
              <a:rPr lang="en-US" sz="2400" b="1" dirty="0" smtClean="0">
                <a:latin typeface="Times New Roman" pitchFamily="18" charset="0"/>
                <a:cs typeface="Times New Roman" pitchFamily="18" charset="0"/>
              </a:rPr>
              <a:t>interests"</a:t>
            </a:r>
            <a:endParaRPr sz="2400" spc="-17" dirty="0">
              <a:solidFill>
                <a:srgbClr val="000000"/>
              </a:solidFill>
              <a:latin typeface="Times New Roman" pitchFamily="18" charset="0"/>
              <a:cs typeface="Times New Roman" pitchFamily="18" charset="0"/>
            </a:endParaRPr>
          </a:p>
        </p:txBody>
      </p:sp>
      <p:sp>
        <p:nvSpPr>
          <p:cNvPr id="12" name="object 5"/>
          <p:cNvSpPr txBox="1"/>
          <p:nvPr/>
        </p:nvSpPr>
        <p:spPr>
          <a:xfrm>
            <a:off x="882971" y="1812274"/>
            <a:ext cx="3506338"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42267"/>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026" descr="geneNetwor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6575" y="0"/>
            <a:ext cx="4797425" cy="499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Rectangle 1028"/>
          <p:cNvSpPr>
            <a:spLocks noGrp="1" noChangeArrowheads="1"/>
          </p:cNvSpPr>
          <p:nvPr>
            <p:ph type="title"/>
          </p:nvPr>
        </p:nvSpPr>
        <p:spPr>
          <a:xfrm>
            <a:off x="341313" y="260350"/>
            <a:ext cx="5616575" cy="689420"/>
          </a:xfrm>
        </p:spPr>
        <p:txBody>
          <a:bodyPr/>
          <a:lstStyle/>
          <a:p>
            <a:pPr eaLnBrk="1" hangingPunct="1">
              <a:lnSpc>
                <a:spcPct val="80000"/>
              </a:lnSpc>
            </a:pPr>
            <a:r>
              <a:rPr lang="en-US" sz="2800" dirty="0" err="1" smtClean="0">
                <a:latin typeface="Times New Roman" pitchFamily="18" charset="0"/>
                <a:cs typeface="Times New Roman" pitchFamily="18" charset="0"/>
              </a:rPr>
              <a:t>Pleiotropy</a:t>
            </a:r>
            <a:r>
              <a:rPr lang="en-US" sz="2800" dirty="0" smtClean="0">
                <a:latin typeface="Times New Roman" pitchFamily="18" charset="0"/>
                <a:cs typeface="Times New Roman" pitchFamily="18" charset="0"/>
              </a:rPr>
              <a:t>:  </a:t>
            </a:r>
            <a:r>
              <a:rPr lang="en-US" sz="2800" b="1" dirty="0" smtClean="0">
                <a:solidFill>
                  <a:schemeClr val="accent2">
                    <a:lumMod val="75000"/>
                  </a:schemeClr>
                </a:solidFill>
                <a:latin typeface="Times New Roman" pitchFamily="18" charset="0"/>
                <a:cs typeface="Times New Roman" pitchFamily="18" charset="0"/>
              </a:rPr>
              <a:t>when a gene affects many traits or functions</a:t>
            </a:r>
            <a:endParaRPr lang="en-US" sz="2800" dirty="0" smtClean="0">
              <a:solidFill>
                <a:schemeClr val="accent2">
                  <a:lumMod val="75000"/>
                </a:schemeClr>
              </a:solidFill>
              <a:latin typeface="Times New Roman" pitchFamily="18" charset="0"/>
              <a:cs typeface="Times New Roman" pitchFamily="18" charset="0"/>
            </a:endParaRPr>
          </a:p>
        </p:txBody>
      </p:sp>
      <p:sp>
        <p:nvSpPr>
          <p:cNvPr id="27653" name="Rectangle 1029"/>
          <p:cNvSpPr>
            <a:spLocks noChangeArrowheads="1"/>
          </p:cNvSpPr>
          <p:nvPr/>
        </p:nvSpPr>
        <p:spPr bwMode="auto">
          <a:xfrm>
            <a:off x="152400" y="1828800"/>
            <a:ext cx="4598988"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buFontTx/>
              <a:buChar char="•"/>
            </a:pPr>
            <a:r>
              <a:rPr kumimoji="1" lang="en-US" dirty="0"/>
              <a:t> </a:t>
            </a:r>
            <a:r>
              <a:rPr kumimoji="1" lang="en-US" sz="2400" dirty="0">
                <a:latin typeface="Times New Roman" pitchFamily="18" charset="0"/>
                <a:cs typeface="Times New Roman" pitchFamily="18" charset="0"/>
              </a:rPr>
              <a:t>Selection might not be able to act on trait if the gene that codes it also affects many other traits, and the change negatively affects the other traits</a:t>
            </a:r>
          </a:p>
        </p:txBody>
      </p:sp>
      <p:sp>
        <p:nvSpPr>
          <p:cNvPr id="27654" name="Text Box 1030"/>
          <p:cNvSpPr txBox="1">
            <a:spLocks noChangeArrowheads="1"/>
          </p:cNvSpPr>
          <p:nvPr/>
        </p:nvSpPr>
        <p:spPr bwMode="auto">
          <a:xfrm>
            <a:off x="6562776" y="1674813"/>
            <a:ext cx="2090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lgn="ctr"/>
            <a:r>
              <a:rPr kumimoji="1" lang="en-US" b="1" dirty="0">
                <a:solidFill>
                  <a:schemeClr val="accent2">
                    <a:lumMod val="75000"/>
                  </a:schemeClr>
                </a:solidFill>
                <a:latin typeface="Times New Roman" pitchFamily="18" charset="0"/>
                <a:cs typeface="Times New Roman" pitchFamily="18" charset="0"/>
              </a:rPr>
              <a:t>Gene Network</a:t>
            </a:r>
          </a:p>
        </p:txBody>
      </p:sp>
    </p:spTree>
    <p:extLst>
      <p:ext uri="{BB962C8B-B14F-4D97-AF65-F5344CB8AC3E}">
        <p14:creationId xmlns:p14="http://schemas.microsoft.com/office/powerpoint/2010/main" val="26613262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type="body" idx="1"/>
          </p:nvPr>
        </p:nvSpPr>
        <p:spPr>
          <a:xfrm>
            <a:off x="567267" y="910979"/>
            <a:ext cx="5791200" cy="1661993"/>
          </a:xfrm>
          <a:noFill/>
        </p:spPr>
        <p:txBody>
          <a:bodyPr/>
          <a:lstStyle/>
          <a:p>
            <a:pPr eaLnBrk="1" hangingPunct="1">
              <a:lnSpc>
                <a:spcPct val="90000"/>
              </a:lnSpc>
            </a:pPr>
            <a:r>
              <a:rPr lang="en-US" sz="2400" dirty="0" smtClean="0">
                <a:solidFill>
                  <a:schemeClr val="tx1"/>
                </a:solidFill>
                <a:latin typeface="Times New Roman" pitchFamily="18" charset="0"/>
                <a:cs typeface="Times New Roman" pitchFamily="18" charset="0"/>
              </a:rPr>
              <a:t>Antagonistic </a:t>
            </a:r>
            <a:r>
              <a:rPr lang="en-US" sz="2400" dirty="0" err="1" smtClean="0">
                <a:solidFill>
                  <a:schemeClr val="tx1"/>
                </a:solidFill>
                <a:latin typeface="Times New Roman" pitchFamily="18" charset="0"/>
                <a:cs typeface="Times New Roman" pitchFamily="18" charset="0"/>
              </a:rPr>
              <a:t>Pleiotropy</a:t>
            </a:r>
            <a:r>
              <a:rPr lang="en-US" sz="2400" dirty="0" smtClean="0">
                <a:solidFill>
                  <a:schemeClr val="tx1"/>
                </a:solidFill>
                <a:latin typeface="Times New Roman" pitchFamily="18" charset="0"/>
                <a:cs typeface="Times New Roman" pitchFamily="18" charset="0"/>
              </a:rPr>
              <a:t> could lead to evolutionary tradeoffs such as:</a:t>
            </a:r>
          </a:p>
          <a:p>
            <a:pPr eaLnBrk="1" hangingPunct="1">
              <a:lnSpc>
                <a:spcPct val="90000"/>
              </a:lnSpc>
            </a:pPr>
            <a:endParaRPr lang="en-US" sz="2400" dirty="0" smtClean="0">
              <a:solidFill>
                <a:schemeClr val="tx1"/>
              </a:solidFill>
              <a:latin typeface="Times New Roman" pitchFamily="18" charset="0"/>
              <a:cs typeface="Times New Roman" pitchFamily="18" charset="0"/>
            </a:endParaRPr>
          </a:p>
          <a:p>
            <a:pPr eaLnBrk="1" hangingPunct="1">
              <a:lnSpc>
                <a:spcPct val="90000"/>
              </a:lnSpc>
            </a:pPr>
            <a:r>
              <a:rPr lang="en-US" sz="2400" dirty="0" smtClean="0">
                <a:solidFill>
                  <a:schemeClr val="tx1"/>
                </a:solidFill>
                <a:latin typeface="Times New Roman" pitchFamily="18" charset="0"/>
                <a:cs typeface="Times New Roman" pitchFamily="18" charset="0"/>
              </a:rPr>
              <a:t>Degeneration during Aging:  A trait that is beneficial early in life might be bad later in life</a:t>
            </a:r>
          </a:p>
        </p:txBody>
      </p:sp>
      <p:pic>
        <p:nvPicPr>
          <p:cNvPr id="28675" name="Picture 5" descr="YoungMelGibson"/>
          <p:cNvPicPr>
            <a:picLocks noChangeAspect="1" noChangeArrowheads="1"/>
          </p:cNvPicPr>
          <p:nvPr/>
        </p:nvPicPr>
        <p:blipFill>
          <a:blip r:embed="rId3">
            <a:extLst>
              <a:ext uri="{28A0092B-C50C-407E-A947-70E740481C1C}">
                <a14:useLocalDpi xmlns:a14="http://schemas.microsoft.com/office/drawing/2010/main" val="0"/>
              </a:ext>
            </a:extLst>
          </a:blip>
          <a:srcRect l="2914" r="2855"/>
          <a:stretch>
            <a:fillRect/>
          </a:stretch>
        </p:blipFill>
        <p:spPr bwMode="auto">
          <a:xfrm>
            <a:off x="6629400" y="0"/>
            <a:ext cx="25146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6" descr="OldMelGibson"/>
          <p:cNvPicPr>
            <a:picLocks noChangeAspect="1" noChangeArrowheads="1"/>
          </p:cNvPicPr>
          <p:nvPr/>
        </p:nvPicPr>
        <p:blipFill>
          <a:blip r:embed="rId4">
            <a:extLst>
              <a:ext uri="{28A0092B-C50C-407E-A947-70E740481C1C}">
                <a14:useLocalDpi xmlns:a14="http://schemas.microsoft.com/office/drawing/2010/main" val="0"/>
              </a:ext>
            </a:extLst>
          </a:blip>
          <a:srcRect b="4433"/>
          <a:stretch>
            <a:fillRect/>
          </a:stretch>
        </p:blipFill>
        <p:spPr bwMode="auto">
          <a:xfrm>
            <a:off x="6619875" y="3352800"/>
            <a:ext cx="252412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43" name="Text Box 7"/>
          <p:cNvSpPr txBox="1">
            <a:spLocks noChangeArrowheads="1"/>
          </p:cNvSpPr>
          <p:nvPr/>
        </p:nvSpPr>
        <p:spPr bwMode="auto">
          <a:xfrm>
            <a:off x="6756400" y="6324600"/>
            <a:ext cx="1625600" cy="519113"/>
          </a:xfrm>
          <a:prstGeom prst="rect">
            <a:avLst/>
          </a:prstGeom>
          <a:noFill/>
          <a:ln w="9525">
            <a:noFill/>
            <a:miter lim="800000"/>
            <a:headEnd/>
            <a:tailEnd/>
          </a:ln>
          <a:effectLst/>
        </p:spPr>
        <p:txBody>
          <a:bodyPr wrap="none">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en-US" sz="2800" smtClean="0">
                <a:solidFill>
                  <a:srgbClr val="FFFFFF"/>
                </a:solidFill>
                <a:effectLst>
                  <a:outerShdw blurRad="38100" dist="38100" dir="2700000" algn="tl">
                    <a:srgbClr val="C0C0C0"/>
                  </a:outerShdw>
                </a:effectLst>
                <a:latin typeface="Times" charset="0"/>
              </a:rPr>
              <a:t>Or Not….</a:t>
            </a:r>
          </a:p>
        </p:txBody>
      </p:sp>
      <p:sp>
        <p:nvSpPr>
          <p:cNvPr id="2" name="Rectangle 1"/>
          <p:cNvSpPr/>
          <p:nvPr/>
        </p:nvSpPr>
        <p:spPr>
          <a:xfrm>
            <a:off x="533400" y="3798363"/>
            <a:ext cx="5638800" cy="1982274"/>
          </a:xfrm>
          <a:prstGeom prst="rect">
            <a:avLst/>
          </a:prstGeom>
        </p:spPr>
        <p:txBody>
          <a:bodyPr wrap="square">
            <a:spAutoFit/>
          </a:bodyPr>
          <a:lstStyle/>
          <a:p>
            <a:pPr>
              <a:lnSpc>
                <a:spcPts val="2112"/>
              </a:lnSpc>
            </a:pPr>
            <a:r>
              <a:rPr lang="en-US" sz="2400" dirty="0">
                <a:latin typeface="Times New Roman" pitchFamily="18" charset="0"/>
                <a:cs typeface="Times New Roman" pitchFamily="18" charset="0"/>
              </a:rPr>
              <a:t>For </a:t>
            </a:r>
            <a:r>
              <a:rPr lang="en-US" sz="2400" dirty="0" smtClean="0">
                <a:latin typeface="Times New Roman" pitchFamily="18" charset="0"/>
                <a:cs typeface="Times New Roman" pitchFamily="18" charset="0"/>
              </a:rPr>
              <a:t>example</a:t>
            </a:r>
            <a:r>
              <a:rPr lang="sr-Latn-RS" sz="2400" dirty="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some gene increases the incorporation of calcium into bones. </a:t>
            </a:r>
            <a:endParaRPr lang="sr-Latn-RS" sz="2400" dirty="0" smtClean="0">
              <a:latin typeface="Times New Roman" pitchFamily="18" charset="0"/>
              <a:cs typeface="Times New Roman" pitchFamily="18" charset="0"/>
            </a:endParaRPr>
          </a:p>
          <a:p>
            <a:pPr>
              <a:lnSpc>
                <a:spcPts val="2112"/>
              </a:lnSpc>
            </a:pPr>
            <a:endParaRPr lang="sr-Latn-RS" sz="2400" dirty="0">
              <a:latin typeface="Times New Roman" pitchFamily="18" charset="0"/>
              <a:cs typeface="Times New Roman" pitchFamily="18" charset="0"/>
            </a:endParaRPr>
          </a:p>
          <a:p>
            <a:pPr>
              <a:lnSpc>
                <a:spcPts val="2112"/>
              </a:lnSpc>
            </a:pPr>
            <a:r>
              <a:rPr lang="en-US" sz="2400" dirty="0" smtClean="0">
                <a:latin typeface="Times New Roman" pitchFamily="18" charset="0"/>
                <a:cs typeface="Times New Roman" pitchFamily="18" charset="0"/>
              </a:rPr>
              <a:t>This </a:t>
            </a:r>
            <a:r>
              <a:rPr lang="en-US" sz="2400" dirty="0">
                <a:latin typeface="Times New Roman" pitchFamily="18" charset="0"/>
                <a:cs typeface="Times New Roman" pitchFamily="18" charset="0"/>
              </a:rPr>
              <a:t>kind of gene positive effect in early life (reduces the risk of fractures bones) but later it can have a negative effect (increases the risk of osteoarthritis).</a:t>
            </a:r>
            <a:endParaRPr lang="en-US" sz="2400" spc="-46" dirty="0">
              <a:latin typeface="Times New Roman" pitchFamily="18" charset="0"/>
              <a:cs typeface="Times New Roman" pitchFamily="18" charset="0"/>
            </a:endParaRPr>
          </a:p>
        </p:txBody>
      </p:sp>
    </p:spTree>
    <p:extLst>
      <p:ext uri="{BB962C8B-B14F-4D97-AF65-F5344CB8AC3E}">
        <p14:creationId xmlns:p14="http://schemas.microsoft.com/office/powerpoint/2010/main" val="2507182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685800" y="1905000"/>
            <a:ext cx="7772400" cy="4114800"/>
          </a:xfrm>
        </p:spPr>
        <p:txBody>
          <a:bodyPr/>
          <a:lstStyle/>
          <a:p>
            <a:pPr eaLnBrk="1" hangingPunct="1"/>
            <a:endParaRPr lang="en-US" sz="2400" smtClean="0">
              <a:solidFill>
                <a:srgbClr val="0800AB"/>
              </a:solidFill>
            </a:endParaRPr>
          </a:p>
          <a:p>
            <a:pPr eaLnBrk="1" hangingPunct="1"/>
            <a:endParaRPr lang="en-US" sz="2400" smtClean="0">
              <a:solidFill>
                <a:srgbClr val="0800AB"/>
              </a:solidFill>
            </a:endParaRPr>
          </a:p>
        </p:txBody>
      </p:sp>
      <p:sp>
        <p:nvSpPr>
          <p:cNvPr id="29699" name="Text Box 4"/>
          <p:cNvSpPr txBox="1">
            <a:spLocks noChangeArrowheads="1"/>
          </p:cNvSpPr>
          <p:nvPr/>
        </p:nvSpPr>
        <p:spPr bwMode="auto">
          <a:xfrm>
            <a:off x="736600" y="533400"/>
            <a:ext cx="7696200"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3363" indent="-233363">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buFontTx/>
              <a:buChar char="•"/>
            </a:pPr>
            <a:r>
              <a:rPr lang="en-US" sz="2600" b="1" dirty="0">
                <a:latin typeface="Times New Roman" pitchFamily="18" charset="0"/>
                <a:cs typeface="Times New Roman" pitchFamily="18" charset="0"/>
              </a:rPr>
              <a:t>Antagonistic </a:t>
            </a:r>
            <a:r>
              <a:rPr lang="en-US" sz="2600" b="1" dirty="0" err="1">
                <a:latin typeface="Times New Roman" pitchFamily="18" charset="0"/>
                <a:cs typeface="Times New Roman" pitchFamily="18" charset="0"/>
              </a:rPr>
              <a:t>Pleiotropy</a:t>
            </a:r>
            <a:r>
              <a:rPr lang="en-US" sz="2600" b="1" dirty="0">
                <a:latin typeface="Times New Roman" pitchFamily="18" charset="0"/>
                <a:cs typeface="Times New Roman" pitchFamily="18" charset="0"/>
              </a:rPr>
              <a:t> Theory of Aging</a:t>
            </a:r>
            <a:r>
              <a:rPr lang="en-US" sz="2600" dirty="0">
                <a:latin typeface="Times New Roman" pitchFamily="18" charset="0"/>
                <a:cs typeface="Times New Roman" pitchFamily="18" charset="0"/>
              </a:rPr>
              <a:t>: Mutations that are beneficial early in life (before reproduction) will be selected for even if they are </a:t>
            </a:r>
            <a:r>
              <a:rPr lang="sr-Latn-RS" sz="2600" dirty="0" smtClean="0">
                <a:latin typeface="Times New Roman" pitchFamily="18" charset="0"/>
                <a:cs typeface="Times New Roman" pitchFamily="18" charset="0"/>
              </a:rPr>
              <a:t>harmful</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later in life</a:t>
            </a:r>
          </a:p>
        </p:txBody>
      </p:sp>
      <p:sp>
        <p:nvSpPr>
          <p:cNvPr id="29700" name="Line 6"/>
          <p:cNvSpPr>
            <a:spLocks noChangeShapeType="1"/>
          </p:cNvSpPr>
          <p:nvPr/>
        </p:nvSpPr>
        <p:spPr bwMode="auto">
          <a:xfrm>
            <a:off x="990600" y="3581400"/>
            <a:ext cx="7010400" cy="0"/>
          </a:xfrm>
          <a:prstGeom prst="line">
            <a:avLst/>
          </a:prstGeom>
          <a:noFill/>
          <a:ln w="76200">
            <a:solidFill>
              <a:srgbClr val="D60209"/>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1" name="Text Box 7"/>
          <p:cNvSpPr txBox="1">
            <a:spLocks noChangeArrowheads="1"/>
          </p:cNvSpPr>
          <p:nvPr/>
        </p:nvSpPr>
        <p:spPr bwMode="auto">
          <a:xfrm>
            <a:off x="609600" y="3992563"/>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US" dirty="0">
                <a:latin typeface="Times New Roman" pitchFamily="18" charset="0"/>
                <a:cs typeface="Times New Roman" pitchFamily="18" charset="0"/>
              </a:rPr>
              <a:t>Birth</a:t>
            </a:r>
          </a:p>
        </p:txBody>
      </p:sp>
      <p:sp>
        <p:nvSpPr>
          <p:cNvPr id="29702" name="Text Box 8"/>
          <p:cNvSpPr txBox="1">
            <a:spLocks noChangeArrowheads="1"/>
          </p:cNvSpPr>
          <p:nvPr/>
        </p:nvSpPr>
        <p:spPr bwMode="auto">
          <a:xfrm>
            <a:off x="1524000" y="3992563"/>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US">
                <a:latin typeface="Times New Roman" pitchFamily="18" charset="0"/>
                <a:cs typeface="Times New Roman" pitchFamily="18" charset="0"/>
              </a:rPr>
              <a:t>Juvenile</a:t>
            </a:r>
          </a:p>
        </p:txBody>
      </p:sp>
      <p:sp>
        <p:nvSpPr>
          <p:cNvPr id="29703" name="Text Box 10"/>
          <p:cNvSpPr txBox="1">
            <a:spLocks noChangeArrowheads="1"/>
          </p:cNvSpPr>
          <p:nvPr/>
        </p:nvSpPr>
        <p:spPr bwMode="auto">
          <a:xfrm>
            <a:off x="3200400" y="3810000"/>
            <a:ext cx="1981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US">
                <a:latin typeface="Times New Roman" pitchFamily="18" charset="0"/>
                <a:cs typeface="Times New Roman" pitchFamily="18" charset="0"/>
              </a:rPr>
              <a:t>Adult reproduction</a:t>
            </a:r>
          </a:p>
        </p:txBody>
      </p:sp>
      <p:sp>
        <p:nvSpPr>
          <p:cNvPr id="29704" name="Text Box 11"/>
          <p:cNvSpPr txBox="1">
            <a:spLocks noChangeArrowheads="1"/>
          </p:cNvSpPr>
          <p:nvPr/>
        </p:nvSpPr>
        <p:spPr bwMode="auto">
          <a:xfrm>
            <a:off x="5486400" y="3810000"/>
            <a:ext cx="1981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US">
                <a:latin typeface="Times New Roman" pitchFamily="18" charset="0"/>
                <a:cs typeface="Times New Roman" pitchFamily="18" charset="0"/>
              </a:rPr>
              <a:t>Post reproduction</a:t>
            </a:r>
          </a:p>
        </p:txBody>
      </p:sp>
      <p:sp>
        <p:nvSpPr>
          <p:cNvPr id="29705" name="Text Box 12"/>
          <p:cNvSpPr txBox="1">
            <a:spLocks noChangeArrowheads="1"/>
          </p:cNvSpPr>
          <p:nvPr/>
        </p:nvSpPr>
        <p:spPr bwMode="auto">
          <a:xfrm>
            <a:off x="7620000" y="3992563"/>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spcBef>
                <a:spcPct val="50000"/>
              </a:spcBef>
            </a:pPr>
            <a:r>
              <a:rPr lang="en-US">
                <a:latin typeface="Times New Roman" pitchFamily="18" charset="0"/>
                <a:cs typeface="Times New Roman" pitchFamily="18" charset="0"/>
              </a:rPr>
              <a:t>Death</a:t>
            </a:r>
          </a:p>
        </p:txBody>
      </p:sp>
      <p:sp>
        <p:nvSpPr>
          <p:cNvPr id="29706" name="Line 13"/>
          <p:cNvSpPr>
            <a:spLocks noChangeShapeType="1"/>
          </p:cNvSpPr>
          <p:nvPr/>
        </p:nvSpPr>
        <p:spPr bwMode="auto">
          <a:xfrm>
            <a:off x="990600" y="35814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7" name="Line 15"/>
          <p:cNvSpPr>
            <a:spLocks noChangeShapeType="1"/>
          </p:cNvSpPr>
          <p:nvPr/>
        </p:nvSpPr>
        <p:spPr bwMode="auto">
          <a:xfrm>
            <a:off x="2971800" y="35814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8" name="Line 16"/>
          <p:cNvSpPr>
            <a:spLocks noChangeShapeType="1"/>
          </p:cNvSpPr>
          <p:nvPr/>
        </p:nvSpPr>
        <p:spPr bwMode="auto">
          <a:xfrm>
            <a:off x="5105400" y="35814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709" name="Line 17"/>
          <p:cNvSpPr>
            <a:spLocks noChangeShapeType="1"/>
          </p:cNvSpPr>
          <p:nvPr/>
        </p:nvSpPr>
        <p:spPr bwMode="auto">
          <a:xfrm>
            <a:off x="8001000" y="3581400"/>
            <a:ext cx="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 name="Rectangle 1"/>
          <p:cNvSpPr/>
          <p:nvPr/>
        </p:nvSpPr>
        <p:spPr>
          <a:xfrm>
            <a:off x="381000" y="5029200"/>
            <a:ext cx="8195733" cy="1569660"/>
          </a:xfrm>
          <a:prstGeom prst="rect">
            <a:avLst/>
          </a:prstGeom>
        </p:spPr>
        <p:txBody>
          <a:bodyPr wrap="square">
            <a:spAutoFit/>
          </a:bodyPr>
          <a:lstStyle/>
          <a:p>
            <a:pPr>
              <a:spcBef>
                <a:spcPct val="50000"/>
              </a:spcBef>
              <a:buFontTx/>
              <a:buChar char="•"/>
            </a:pPr>
            <a:r>
              <a:rPr lang="sr-Latn-RS" sz="2400" dirty="0" smtClean="0">
                <a:solidFill>
                  <a:srgbClr val="0800AB"/>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Genes </a:t>
            </a:r>
            <a:r>
              <a:rPr lang="en-US" sz="2400" dirty="0">
                <a:latin typeface="Times New Roman" pitchFamily="18" charset="0"/>
                <a:cs typeface="Times New Roman" pitchFamily="18" charset="0"/>
              </a:rPr>
              <a:t>that affect reproduction early in life might have negative health effects later in </a:t>
            </a:r>
            <a:r>
              <a:rPr lang="en-US" sz="2400" dirty="0" smtClean="0">
                <a:latin typeface="Times New Roman" pitchFamily="18" charset="0"/>
                <a:cs typeface="Times New Roman" pitchFamily="18" charset="0"/>
              </a:rPr>
              <a:t>life</a:t>
            </a:r>
            <a:r>
              <a:rPr lang="sr-Latn-RS" sz="2400" dirty="0" smtClean="0">
                <a:latin typeface="Times New Roman" pitchFamily="18" charset="0"/>
                <a:cs typeface="Times New Roman" pitchFamily="18" charset="0"/>
              </a:rPr>
              <a:t>: for example </a:t>
            </a:r>
            <a:r>
              <a:rPr lang="en-US" sz="2400" dirty="0" smtClean="0">
                <a:latin typeface="Times New Roman" pitchFamily="18" charset="0"/>
                <a:cs typeface="Times New Roman" pitchFamily="18" charset="0"/>
              </a:rPr>
              <a:t>high </a:t>
            </a:r>
            <a:r>
              <a:rPr lang="en-US" sz="2400" dirty="0">
                <a:latin typeface="Times New Roman" pitchFamily="18" charset="0"/>
                <a:cs typeface="Times New Roman" pitchFamily="18" charset="0"/>
              </a:rPr>
              <a:t>estrogen </a:t>
            </a:r>
            <a:r>
              <a:rPr lang="sr-Latn-RS" sz="2400" dirty="0" smtClean="0">
                <a:latin typeface="Times New Roman" pitchFamily="18" charset="0"/>
                <a:cs typeface="Times New Roman" pitchFamily="18" charset="0"/>
              </a:rPr>
              <a:t>means</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high </a:t>
            </a:r>
            <a:r>
              <a:rPr lang="sr-Latn-RS" sz="2400" dirty="0" smtClean="0">
                <a:latin typeface="Times New Roman" pitchFamily="18" charset="0"/>
                <a:cs typeface="Times New Roman" pitchFamily="18" charset="0"/>
              </a:rPr>
              <a:t>fertility</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when young, but increased chance of breast cancer later in </a:t>
            </a:r>
            <a:r>
              <a:rPr lang="en-US" sz="2400" dirty="0" smtClean="0">
                <a:latin typeface="Times New Roman" pitchFamily="18" charset="0"/>
                <a:cs typeface="Times New Roman" pitchFamily="18" charset="0"/>
              </a:rPr>
              <a:t>life</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350219064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49915" y="309264"/>
            <a:ext cx="8594086" cy="525785"/>
          </a:xfrm>
          <a:prstGeom prst="rect">
            <a:avLst/>
          </a:prstGeom>
        </p:spPr>
        <p:txBody>
          <a:bodyPr vert="horz" wrap="square" lIns="0" tIns="0" rIns="0" bIns="0" rtlCol="0">
            <a:spAutoFit/>
          </a:bodyPr>
          <a:lstStyle/>
          <a:p>
            <a:pPr>
              <a:lnSpc>
                <a:spcPts val="4147"/>
              </a:lnSpc>
            </a:pPr>
            <a:r>
              <a:rPr lang="en-US" sz="3600" b="1" dirty="0" smtClean="0">
                <a:solidFill>
                  <a:srgbClr val="C00000"/>
                </a:solidFill>
                <a:latin typeface="Times New Roman" pitchFamily="18" charset="0"/>
                <a:cs typeface="Times New Roman" pitchFamily="18" charset="0"/>
              </a:rPr>
              <a:t>Theory of non-investment in somatic cells</a:t>
            </a:r>
            <a:endParaRPr sz="3600" b="1" spc="-12" dirty="0">
              <a:solidFill>
                <a:srgbClr val="C00000"/>
              </a:solidFill>
              <a:latin typeface="Times New Roman" pitchFamily="18" charset="0"/>
              <a:cs typeface="Times New Roman" pitchFamily="18" charset="0"/>
            </a:endParaRPr>
          </a:p>
        </p:txBody>
      </p:sp>
      <p:sp>
        <p:nvSpPr>
          <p:cNvPr id="4" name="object 4"/>
          <p:cNvSpPr txBox="1"/>
          <p:nvPr/>
        </p:nvSpPr>
        <p:spPr>
          <a:xfrm>
            <a:off x="549915" y="1676400"/>
            <a:ext cx="8429204" cy="1115690"/>
          </a:xfrm>
          <a:prstGeom prst="rect">
            <a:avLst/>
          </a:prstGeom>
        </p:spPr>
        <p:txBody>
          <a:bodyPr vert="horz" wrap="square" lIns="0" tIns="0" rIns="0" bIns="0" rtlCol="0">
            <a:spAutoFit/>
          </a:bodyPr>
          <a:lstStyle/>
          <a:p>
            <a:pPr>
              <a:lnSpc>
                <a:spcPts val="2896"/>
              </a:lnSpc>
            </a:pPr>
            <a:r>
              <a:rPr lang="en-US" sz="2800" dirty="0" smtClean="0"/>
              <a:t>• </a:t>
            </a:r>
            <a:r>
              <a:rPr lang="sr-Latn-RS" sz="2600" b="1" dirty="0" smtClean="0">
                <a:latin typeface="Times New Roman" pitchFamily="18" charset="0"/>
                <a:cs typeface="Times New Roman" pitchFamily="18" charset="0"/>
              </a:rPr>
              <a:t>N</a:t>
            </a:r>
            <a:r>
              <a:rPr lang="en-US" sz="2600" b="1" dirty="0" err="1" smtClean="0">
                <a:latin typeface="Times New Roman" pitchFamily="18" charset="0"/>
                <a:cs typeface="Times New Roman" pitchFamily="18" charset="0"/>
              </a:rPr>
              <a:t>atural</a:t>
            </a:r>
            <a:r>
              <a:rPr lang="en-US" sz="2600" b="1" dirty="0" smtClean="0">
                <a:latin typeface="Times New Roman" pitchFamily="18" charset="0"/>
                <a:cs typeface="Times New Roman" pitchFamily="18" charset="0"/>
              </a:rPr>
              <a:t> selection </a:t>
            </a:r>
            <a:r>
              <a:rPr lang="en-US" sz="2600" dirty="0" smtClean="0">
                <a:latin typeface="Times New Roman" pitchFamily="18" charset="0"/>
                <a:cs typeface="Times New Roman" pitchFamily="18" charset="0"/>
              </a:rPr>
              <a:t>favors </a:t>
            </a:r>
            <a:r>
              <a:rPr lang="sr-Latn-RS" sz="2600" dirty="0" smtClean="0">
                <a:latin typeface="Times New Roman" pitchFamily="18" charset="0"/>
                <a:cs typeface="Times New Roman" pitchFamily="18" charset="0"/>
              </a:rPr>
              <a:t>limited </a:t>
            </a:r>
            <a:r>
              <a:rPr lang="en-US" sz="2600" dirty="0" smtClean="0">
                <a:latin typeface="Times New Roman" pitchFamily="18" charset="0"/>
                <a:cs typeface="Times New Roman" pitchFamily="18" charset="0"/>
              </a:rPr>
              <a:t>maintenance </a:t>
            </a:r>
            <a:r>
              <a:rPr lang="sr-Latn-RS" sz="2600" dirty="0" smtClean="0">
                <a:latin typeface="Times New Roman" pitchFamily="18" charset="0"/>
                <a:cs typeface="Times New Roman" pitchFamily="18" charset="0"/>
              </a:rPr>
              <a:t>and</a:t>
            </a:r>
            <a:r>
              <a:rPr lang="en-US" sz="2600" dirty="0" smtClean="0">
                <a:latin typeface="Times New Roman" pitchFamily="18" charset="0"/>
                <a:cs typeface="Times New Roman" pitchFamily="18" charset="0"/>
              </a:rPr>
              <a:t> recovery of somatic cells and tissues, </a:t>
            </a:r>
            <a:r>
              <a:rPr lang="sr-Latn-RS" sz="2600" dirty="0" smtClean="0">
                <a:latin typeface="Times New Roman" pitchFamily="18" charset="0"/>
                <a:cs typeface="Times New Roman" pitchFamily="18" charset="0"/>
              </a:rPr>
              <a:t>in contrast to</a:t>
            </a: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unlimited</a:t>
            </a: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sex</a:t>
            </a:r>
            <a:r>
              <a:rPr lang="en-US" sz="2600" dirty="0" smtClean="0">
                <a:latin typeface="Times New Roman" pitchFamily="18" charset="0"/>
                <a:cs typeface="Times New Roman" pitchFamily="18" charset="0"/>
              </a:rPr>
              <a:t> cell</a:t>
            </a:r>
            <a:r>
              <a:rPr lang="sr-Latn-RS" sz="2600" dirty="0" smtClean="0">
                <a:latin typeface="Times New Roman" pitchFamily="18" charset="0"/>
                <a:cs typeface="Times New Roman" pitchFamily="18" charset="0"/>
              </a:rPr>
              <a:t> survival</a:t>
            </a:r>
            <a:r>
              <a:rPr lang="en-US" sz="2600" dirty="0" smtClean="0">
                <a:latin typeface="Times New Roman" pitchFamily="18" charset="0"/>
                <a:cs typeface="Times New Roman" pitchFamily="18" charset="0"/>
              </a:rPr>
              <a:t>.</a:t>
            </a:r>
            <a:r>
              <a:rPr sz="2600" spc="187" dirty="0" smtClean="0">
                <a:solidFill>
                  <a:srgbClr val="000000"/>
                </a:solidFill>
                <a:latin typeface="Times New Roman" pitchFamily="18" charset="0"/>
                <a:cs typeface="Times New Roman" pitchFamily="18" charset="0"/>
              </a:rPr>
              <a:t> </a:t>
            </a:r>
            <a:endParaRPr sz="2600" spc="-20" dirty="0" smtClean="0">
              <a:solidFill>
                <a:srgbClr val="000000"/>
              </a:solidFill>
              <a:latin typeface="Times New Roman" pitchFamily="18" charset="0"/>
              <a:cs typeface="Times New Roman" pitchFamily="18" charset="0"/>
            </a:endParaRPr>
          </a:p>
        </p:txBody>
      </p:sp>
    </p:spTree>
  </p:cSld>
  <p:clrMapOvr>
    <a:masterClrMapping/>
  </p:clrMapOvr>
  <p:transition advTm="19258"/>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69975" y="317266"/>
            <a:ext cx="6722497" cy="525785"/>
          </a:xfrm>
          <a:prstGeom prst="rect">
            <a:avLst/>
          </a:prstGeom>
        </p:spPr>
        <p:txBody>
          <a:bodyPr vert="horz" wrap="square" lIns="0" tIns="0" rIns="0" bIns="0" rtlCol="0">
            <a:spAutoFit/>
          </a:bodyPr>
          <a:lstStyle/>
          <a:p>
            <a:pPr>
              <a:lnSpc>
                <a:spcPts val="4147"/>
              </a:lnSpc>
            </a:pPr>
            <a:r>
              <a:rPr lang="sr-Latn-RS" sz="4000" spc="-75"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Modern theories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473075" y="1161757"/>
            <a:ext cx="3956068" cy="371897"/>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System</a:t>
            </a:r>
            <a:r>
              <a:rPr lang="sr-Latn-RS" sz="2800" b="1" dirty="0" smtClean="0">
                <a:latin typeface="Times New Roman" pitchFamily="18" charset="0"/>
                <a:cs typeface="Times New Roman" pitchFamily="18" charset="0"/>
              </a:rPr>
              <a:t>ic</a:t>
            </a:r>
            <a:r>
              <a:rPr lang="en-US" sz="2800" b="1" dirty="0" smtClean="0">
                <a:latin typeface="Times New Roman" pitchFamily="18" charset="0"/>
                <a:cs typeface="Times New Roman" pitchFamily="18" charset="0"/>
              </a:rPr>
              <a:t> theories</a:t>
            </a:r>
            <a:r>
              <a:rPr lang="en-US" sz="2800" dirty="0" smtClean="0"/>
              <a:t>:</a:t>
            </a:r>
            <a:endParaRPr sz="2800" spc="-20" dirty="0">
              <a:solidFill>
                <a:srgbClr val="000000"/>
              </a:solidFill>
              <a:latin typeface="NIKMHC+TimesNewRoman,Bold"/>
              <a:cs typeface="NIKMHC+TimesNewRoman,Bold"/>
            </a:endParaRPr>
          </a:p>
        </p:txBody>
      </p:sp>
      <p:sp>
        <p:nvSpPr>
          <p:cNvPr id="5" name="object 5"/>
          <p:cNvSpPr txBox="1"/>
          <p:nvPr/>
        </p:nvSpPr>
        <p:spPr>
          <a:xfrm>
            <a:off x="473079" y="1676739"/>
            <a:ext cx="3376808" cy="371897"/>
          </a:xfrm>
          <a:prstGeom prst="rect">
            <a:avLst/>
          </a:prstGeom>
        </p:spPr>
        <p:txBody>
          <a:bodyPr vert="horz" wrap="square" lIns="0" tIns="0" rIns="0" bIns="0" rtlCol="0">
            <a:spAutoFit/>
          </a:bodyPr>
          <a:lstStyle/>
          <a:p>
            <a:pPr>
              <a:lnSpc>
                <a:spcPts val="2894"/>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Immune theory</a:t>
            </a:r>
            <a:endParaRPr sz="2800" spc="-43" dirty="0">
              <a:solidFill>
                <a:srgbClr val="000000"/>
              </a:solidFill>
              <a:latin typeface="Times New Roman" pitchFamily="18" charset="0"/>
              <a:cs typeface="Times New Roman" pitchFamily="18" charset="0"/>
            </a:endParaRPr>
          </a:p>
        </p:txBody>
      </p:sp>
      <p:sp>
        <p:nvSpPr>
          <p:cNvPr id="6" name="object 6"/>
          <p:cNvSpPr txBox="1"/>
          <p:nvPr/>
        </p:nvSpPr>
        <p:spPr>
          <a:xfrm>
            <a:off x="473070" y="2191982"/>
            <a:ext cx="4660908" cy="884858"/>
          </a:xfrm>
          <a:prstGeom prst="rect">
            <a:avLst/>
          </a:prstGeom>
        </p:spPr>
        <p:txBody>
          <a:bodyPr vert="horz" wrap="square" lIns="0" tIns="0" rIns="0" bIns="0" rtlCol="0">
            <a:spAutoFit/>
          </a:bodyPr>
          <a:lstStyle/>
          <a:p>
            <a:pPr>
              <a:lnSpc>
                <a:spcPts val="2894"/>
              </a:lnSpc>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sr-Latn-RS" sz="2800" spc="-197"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Neuroendocrine theory </a:t>
            </a:r>
            <a:endParaRPr sz="2800" spc="-43" dirty="0">
              <a:solidFill>
                <a:srgbClr val="000000"/>
              </a:solidFill>
              <a:latin typeface="Times New Roman" pitchFamily="18" charset="0"/>
              <a:cs typeface="Times New Roman" pitchFamily="18" charset="0"/>
            </a:endParaRPr>
          </a:p>
          <a:p>
            <a:pPr marL="4" marR="0">
              <a:lnSpc>
                <a:spcPts val="2896"/>
              </a:lnSpc>
              <a:spcBef>
                <a:spcPts val="1083"/>
              </a:spcBef>
              <a:spcAft>
                <a:spcPts val="0"/>
              </a:spcAft>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en-US" sz="2800" dirty="0" smtClean="0">
                <a:latin typeface="Times New Roman" pitchFamily="18" charset="0"/>
                <a:cs typeface="Times New Roman" pitchFamily="18" charset="0"/>
              </a:rPr>
              <a:t>Stress theory</a:t>
            </a:r>
            <a:endParaRPr sz="2800" spc="-25" dirty="0">
              <a:solidFill>
                <a:srgbClr val="000000"/>
              </a:solidFill>
              <a:latin typeface="Times New Roman" pitchFamily="18" charset="0"/>
              <a:cs typeface="Times New Roman" pitchFamily="18" charset="0"/>
            </a:endParaRPr>
          </a:p>
        </p:txBody>
      </p:sp>
      <p:sp>
        <p:nvSpPr>
          <p:cNvPr id="7" name="object 7"/>
          <p:cNvSpPr txBox="1"/>
          <p:nvPr/>
        </p:nvSpPr>
        <p:spPr>
          <a:xfrm>
            <a:off x="381000" y="3352800"/>
            <a:ext cx="3729351"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Cell theories:</a:t>
            </a:r>
            <a:endParaRPr sz="2800" b="1" spc="-18" dirty="0">
              <a:solidFill>
                <a:srgbClr val="000000"/>
              </a:solidFill>
              <a:latin typeface="Times New Roman" pitchFamily="18" charset="0"/>
              <a:cs typeface="Times New Roman" pitchFamily="18" charset="0"/>
            </a:endParaRPr>
          </a:p>
        </p:txBody>
      </p:sp>
      <p:sp>
        <p:nvSpPr>
          <p:cNvPr id="8" name="object 8"/>
          <p:cNvSpPr txBox="1"/>
          <p:nvPr/>
        </p:nvSpPr>
        <p:spPr>
          <a:xfrm>
            <a:off x="381000" y="3962400"/>
            <a:ext cx="9257435" cy="897682"/>
          </a:xfrm>
          <a:prstGeom prst="rect">
            <a:avLst/>
          </a:prstGeom>
        </p:spPr>
        <p:txBody>
          <a:bodyPr vert="horz" wrap="square" lIns="0" tIns="0" rIns="0" bIns="0" rtlCol="0">
            <a:spAutoFit/>
          </a:bodyPr>
          <a:lstStyle/>
          <a:p>
            <a:pPr>
              <a:lnSpc>
                <a:spcPts val="2894"/>
              </a:lnSpc>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en-US" sz="2800" dirty="0" smtClean="0">
                <a:latin typeface="Times New Roman" pitchFamily="18" charset="0"/>
                <a:cs typeface="Times New Roman" pitchFamily="18" charset="0"/>
              </a:rPr>
              <a:t>Theory of replicative age (</a:t>
            </a:r>
            <a:r>
              <a:rPr lang="en-US" sz="2800" dirty="0" err="1" smtClean="0">
                <a:latin typeface="Times New Roman" pitchFamily="18" charset="0"/>
                <a:cs typeface="Times New Roman" pitchFamily="18" charset="0"/>
              </a:rPr>
              <a:t>telomer</a:t>
            </a:r>
            <a:r>
              <a:rPr lang="sr-Latn-RS" sz="2800" dirty="0" smtClean="0">
                <a:latin typeface="Times New Roman" pitchFamily="18" charset="0"/>
                <a:cs typeface="Times New Roman" pitchFamily="18" charset="0"/>
              </a:rPr>
              <a:t>ic</a:t>
            </a:r>
            <a:r>
              <a:rPr lang="en-US" sz="2800" dirty="0" smtClean="0">
                <a:latin typeface="Times New Roman" pitchFamily="18" charset="0"/>
                <a:cs typeface="Times New Roman" pitchFamily="18" charset="0"/>
              </a:rPr>
              <a:t> theory) </a:t>
            </a:r>
            <a:endParaRPr sz="2800" spc="-41" dirty="0">
              <a:solidFill>
                <a:srgbClr val="000000"/>
              </a:solidFill>
              <a:latin typeface="Times New Roman" pitchFamily="18" charset="0"/>
              <a:cs typeface="Times New Roman" pitchFamily="18" charset="0"/>
            </a:endParaRPr>
          </a:p>
          <a:p>
            <a:pPr marL="3" marR="0">
              <a:lnSpc>
                <a:spcPts val="2894"/>
              </a:lnSpc>
              <a:spcBef>
                <a:spcPts val="1237"/>
              </a:spcBef>
              <a:spcAft>
                <a:spcPts val="0"/>
              </a:spcAft>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en-US" sz="2800" dirty="0" smtClean="0">
                <a:latin typeface="Times New Roman" pitchFamily="18" charset="0"/>
                <a:cs typeface="Times New Roman" pitchFamily="18" charset="0"/>
              </a:rPr>
              <a:t>Error theory</a:t>
            </a:r>
            <a:endParaRPr sz="2800" spc="-49" dirty="0">
              <a:solidFill>
                <a:srgbClr val="000000"/>
              </a:solidFill>
              <a:latin typeface="Times New Roman" pitchFamily="18" charset="0"/>
              <a:cs typeface="Times New Roman" pitchFamily="18" charset="0"/>
            </a:endParaRPr>
          </a:p>
        </p:txBody>
      </p:sp>
      <p:sp>
        <p:nvSpPr>
          <p:cNvPr id="9" name="object 9"/>
          <p:cNvSpPr txBox="1"/>
          <p:nvPr/>
        </p:nvSpPr>
        <p:spPr>
          <a:xfrm>
            <a:off x="381000" y="4953000"/>
            <a:ext cx="4700789"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latin typeface="Times New Roman" pitchFamily="18" charset="0"/>
                <a:cs typeface="Times New Roman" pitchFamily="18" charset="0"/>
              </a:rPr>
              <a:t>Mitochondrial theory</a:t>
            </a:r>
            <a:endParaRPr sz="2800" spc="-43" dirty="0">
              <a:solidFill>
                <a:srgbClr val="000000"/>
              </a:solidFill>
              <a:latin typeface="Times New Roman" pitchFamily="18" charset="0"/>
              <a:cs typeface="Times New Roman" pitchFamily="18" charset="0"/>
            </a:endParaRPr>
          </a:p>
        </p:txBody>
      </p:sp>
      <p:sp>
        <p:nvSpPr>
          <p:cNvPr id="10" name="object 10"/>
          <p:cNvSpPr txBox="1"/>
          <p:nvPr/>
        </p:nvSpPr>
        <p:spPr>
          <a:xfrm>
            <a:off x="381000" y="5410200"/>
            <a:ext cx="7064393" cy="1269578"/>
          </a:xfrm>
          <a:prstGeom prst="rect">
            <a:avLst/>
          </a:prstGeom>
        </p:spPr>
        <p:txBody>
          <a:bodyPr vert="horz" wrap="square" lIns="0" tIns="0" rIns="0" bIns="0" rtlCol="0">
            <a:spAutoFit/>
          </a:bodyPr>
          <a:lstStyle/>
          <a:p>
            <a:pPr marL="8" marR="0">
              <a:lnSpc>
                <a:spcPts val="2896"/>
              </a:lnSpc>
              <a:spcBef>
                <a:spcPts val="0"/>
              </a:spcBef>
              <a:spcAft>
                <a:spcPts val="0"/>
              </a:spcAft>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en-US" sz="2800" dirty="0" smtClean="0">
                <a:latin typeface="Times New Roman" pitchFamily="18" charset="0"/>
                <a:cs typeface="Times New Roman" pitchFamily="18" charset="0"/>
              </a:rPr>
              <a:t>Free radical theory </a:t>
            </a:r>
            <a:endParaRPr sz="2800" spc="-37" dirty="0">
              <a:solidFill>
                <a:srgbClr val="000000"/>
              </a:solidFill>
              <a:latin typeface="Times New Roman" pitchFamily="18" charset="0"/>
              <a:cs typeface="Times New Roman" pitchFamily="18" charset="0"/>
            </a:endParaRPr>
          </a:p>
          <a:p>
            <a:pPr>
              <a:lnSpc>
                <a:spcPts val="2894"/>
              </a:lnSpc>
              <a:spcBef>
                <a:spcPts val="1160"/>
              </a:spcBef>
            </a:pPr>
            <a:r>
              <a:rPr sz="2800" dirty="0">
                <a:solidFill>
                  <a:srgbClr val="000000"/>
                </a:solidFill>
                <a:latin typeface="Wingdings"/>
                <a:cs typeface="Wingdings"/>
              </a:rPr>
              <a:t></a:t>
            </a:r>
            <a:r>
              <a:rPr sz="2800" spc="-197" dirty="0">
                <a:solidFill>
                  <a:srgbClr val="000000"/>
                </a:solidFill>
                <a:latin typeface="Times New Roman"/>
                <a:cs typeface="Times New Roman"/>
              </a:rPr>
              <a:t> </a:t>
            </a:r>
            <a:r>
              <a:rPr lang="en-US" sz="2800" dirty="0" smtClean="0">
                <a:latin typeface="Times New Roman" pitchFamily="18" charset="0"/>
                <a:cs typeface="Times New Roman" pitchFamily="18" charset="0"/>
              </a:rPr>
              <a:t>Theory of </a:t>
            </a:r>
            <a:r>
              <a:rPr lang="sr-Latn-RS" sz="2800" dirty="0" smtClean="0">
                <a:latin typeface="Times New Roman" pitchFamily="18" charset="0"/>
                <a:cs typeface="Times New Roman" pitchFamily="18" charset="0"/>
              </a:rPr>
              <a:t>the </a:t>
            </a:r>
            <a:r>
              <a:rPr lang="en-US" sz="2800" dirty="0" smtClean="0">
                <a:latin typeface="Times New Roman" pitchFamily="18" charset="0"/>
                <a:cs typeface="Times New Roman" pitchFamily="18" charset="0"/>
              </a:rPr>
              <a:t>accumulation of harmful substances</a:t>
            </a:r>
            <a:endParaRPr sz="2800" spc="-54" dirty="0">
              <a:solidFill>
                <a:srgbClr val="000000"/>
              </a:solidFill>
              <a:latin typeface="Times New Roman" pitchFamily="18" charset="0"/>
              <a:cs typeface="Times New Roman" pitchFamily="18" charset="0"/>
            </a:endParaRPr>
          </a:p>
        </p:txBody>
      </p:sp>
    </p:spTree>
  </p:cSld>
  <p:clrMapOvr>
    <a:masterClrMapping/>
  </p:clrMapOvr>
  <p:transition advTm="34028"/>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33867"/>
            <a:ext cx="9297225"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47800" y="614447"/>
            <a:ext cx="6313911" cy="539763"/>
          </a:xfrm>
          <a:prstGeom prst="rect">
            <a:avLst/>
          </a:prstGeom>
        </p:spPr>
        <p:txBody>
          <a:bodyPr vert="horz" wrap="square" lIns="0" tIns="0" rIns="0" bIns="0" rtlCol="0">
            <a:spAutoFit/>
          </a:bodyPr>
          <a:lstStyle/>
          <a:p>
            <a:pPr>
              <a:lnSpc>
                <a:spcPts val="4147"/>
              </a:lnSpc>
            </a:pPr>
            <a:r>
              <a:rPr lang="sr-Latn-RS" sz="4000" spc="25" dirty="0" smtClean="0">
                <a:solidFill>
                  <a:srgbClr val="CC0000"/>
                </a:solidFill>
                <a:latin typeface="NIKMHC+TimesNewRoman,Bold"/>
                <a:cs typeface="NIKMHC+TimesNewRoman,Bold"/>
              </a:rPr>
              <a:t>     </a:t>
            </a:r>
            <a:r>
              <a:rPr lang="en-US" sz="4000" dirty="0" smtClean="0"/>
              <a:t> </a:t>
            </a:r>
            <a:r>
              <a:rPr lang="en-US" sz="4400" b="1" dirty="0" smtClean="0">
                <a:solidFill>
                  <a:schemeClr val="accent2">
                    <a:lumMod val="75000"/>
                  </a:schemeClr>
                </a:solidFill>
                <a:latin typeface="Times New Roman" pitchFamily="18" charset="0"/>
                <a:cs typeface="Times New Roman" pitchFamily="18" charset="0"/>
              </a:rPr>
              <a:t>Definition of aging</a:t>
            </a:r>
            <a:endParaRPr sz="4400" b="1" spc="-10" dirty="0">
              <a:solidFill>
                <a:schemeClr val="accent2">
                  <a:lumMod val="75000"/>
                </a:schemeClr>
              </a:solidFill>
              <a:latin typeface="Times New Roman" pitchFamily="18" charset="0"/>
              <a:cs typeface="Times New Roman" pitchFamily="18" charset="0"/>
            </a:endParaRPr>
          </a:p>
        </p:txBody>
      </p:sp>
      <p:sp>
        <p:nvSpPr>
          <p:cNvPr id="4" name="object 4"/>
          <p:cNvSpPr txBox="1"/>
          <p:nvPr/>
        </p:nvSpPr>
        <p:spPr>
          <a:xfrm>
            <a:off x="381001" y="1695910"/>
            <a:ext cx="8305799" cy="743793"/>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en-US" sz="2800" dirty="0" smtClean="0">
                <a:solidFill>
                  <a:srgbClr val="000000"/>
                </a:solidFill>
                <a:latin typeface="Arial"/>
                <a:cs typeface="Arial"/>
              </a:rPr>
              <a:t> </a:t>
            </a:r>
            <a:r>
              <a:rPr lang="sr-Latn-RS" sz="2800" b="1" dirty="0" smtClean="0">
                <a:latin typeface="Times New Roman" pitchFamily="18" charset="0"/>
                <a:cs typeface="Times New Roman" pitchFamily="18" charset="0"/>
              </a:rPr>
              <a:t>A</a:t>
            </a:r>
            <a:r>
              <a:rPr lang="en-US" sz="2800" b="1" dirty="0" smtClean="0">
                <a:latin typeface="Times New Roman" pitchFamily="18" charset="0"/>
                <a:cs typeface="Times New Roman" pitchFamily="18" charset="0"/>
              </a:rPr>
              <a:t>n universal biological process, a natural phase </a:t>
            </a:r>
            <a:r>
              <a:rPr lang="en-US" sz="2800" dirty="0" smtClean="0">
                <a:latin typeface="Times New Roman" pitchFamily="18" charset="0"/>
                <a:cs typeface="Times New Roman" pitchFamily="18" charset="0"/>
              </a:rPr>
              <a:t>in the life cycle of each individual, which </a:t>
            </a:r>
            <a:r>
              <a:rPr lang="en-US" sz="2800" b="1" dirty="0" smtClean="0">
                <a:latin typeface="Times New Roman" pitchFamily="18" charset="0"/>
                <a:cs typeface="Times New Roman" pitchFamily="18" charset="0"/>
              </a:rPr>
              <a:t>ends in death</a:t>
            </a:r>
            <a:r>
              <a:rPr lang="sr-Latn-RS" sz="2800" b="1" dirty="0" smtClean="0">
                <a:latin typeface="Times New Roman" pitchFamily="18" charset="0"/>
                <a:cs typeface="Times New Roman" pitchFamily="18" charset="0"/>
              </a:rPr>
              <a:t>.</a:t>
            </a:r>
            <a:endParaRPr sz="2800" b="1" spc="-10" dirty="0">
              <a:solidFill>
                <a:srgbClr val="000000"/>
              </a:solidFill>
              <a:latin typeface="Times New Roman" pitchFamily="18" charset="0"/>
              <a:cs typeface="Times New Roman" pitchFamily="18" charset="0"/>
            </a:endParaRPr>
          </a:p>
        </p:txBody>
      </p:sp>
      <p:sp>
        <p:nvSpPr>
          <p:cNvPr id="5" name="object 5"/>
          <p:cNvSpPr txBox="1"/>
          <p:nvPr/>
        </p:nvSpPr>
        <p:spPr>
          <a:xfrm>
            <a:off x="609602" y="2895600"/>
            <a:ext cx="7756532" cy="1487587"/>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en-US" sz="2800" dirty="0" smtClean="0"/>
              <a:t>  </a:t>
            </a:r>
            <a:r>
              <a:rPr lang="en-US" sz="2800" dirty="0">
                <a:latin typeface="Times New Roman" pitchFamily="18" charset="0"/>
                <a:cs typeface="Times New Roman" pitchFamily="18" charset="0"/>
              </a:rPr>
              <a:t>Progressive </a:t>
            </a:r>
            <a:r>
              <a:rPr lang="en-US" sz="2800" dirty="0" smtClean="0">
                <a:latin typeface="Times New Roman" pitchFamily="18" charset="0"/>
                <a:cs typeface="Times New Roman" pitchFamily="18" charset="0"/>
              </a:rPr>
              <a:t>physical deterioration</a:t>
            </a:r>
            <a:r>
              <a:rPr lang="sr-Latn-RS" sz="2800" dirty="0" smtClean="0">
                <a:latin typeface="Times New Roman" pitchFamily="18" charset="0"/>
                <a:cs typeface="Times New Roman" pitchFamily="18" charset="0"/>
              </a:rPr>
              <a:t> and the </a:t>
            </a:r>
            <a:r>
              <a:rPr lang="sr-Latn-RS" sz="2800" dirty="0" smtClean="0">
                <a:solidFill>
                  <a:srgbClr val="000000"/>
                </a:solidFill>
                <a:latin typeface="Times New Roman" pitchFamily="18" charset="0"/>
                <a:cs typeface="Times New Roman" pitchFamily="18" charset="0"/>
              </a:rPr>
              <a:t>o</a:t>
            </a:r>
            <a:r>
              <a:rPr lang="en-US" sz="2800" dirty="0" err="1" smtClean="0">
                <a:latin typeface="Times New Roman" pitchFamily="18" charset="0"/>
                <a:cs typeface="Times New Roman" pitchFamily="18" charset="0"/>
              </a:rPr>
              <a:t>ccurrence</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of </a:t>
            </a:r>
            <a:r>
              <a:rPr lang="sr-Latn-RS" sz="2800" dirty="0" smtClean="0">
                <a:latin typeface="Times New Roman" pitchFamily="18" charset="0"/>
                <a:cs typeface="Times New Roman" pitchFamily="18" charset="0"/>
              </a:rPr>
              <a:t>an</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irreversible changes in cells, tissues and </a:t>
            </a:r>
            <a:r>
              <a:rPr lang="en-US" sz="2800" dirty="0" smtClean="0">
                <a:latin typeface="Times New Roman" pitchFamily="18" charset="0"/>
                <a:cs typeface="Times New Roman" pitchFamily="18" charset="0"/>
              </a:rPr>
              <a:t>organs</a:t>
            </a:r>
            <a:r>
              <a:rPr lang="sr-Latn-RS" sz="2800" dirty="0" smtClean="0">
                <a:latin typeface="Times New Roman" pitchFamily="18" charset="0"/>
                <a:cs typeface="Times New Roman" pitchFamily="18" charset="0"/>
              </a:rPr>
              <a:t>.</a:t>
            </a:r>
            <a:endParaRPr lang="en-US" sz="2800" dirty="0" smtClean="0">
              <a:latin typeface="Times New Roman" pitchFamily="18" charset="0"/>
              <a:cs typeface="Times New Roman" pitchFamily="18" charset="0"/>
            </a:endParaRPr>
          </a:p>
          <a:p>
            <a:pPr>
              <a:lnSpc>
                <a:spcPts val="2896"/>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a:t>
            </a:r>
            <a:endParaRPr sz="2800" spc="-21" dirty="0">
              <a:solidFill>
                <a:srgbClr val="000000"/>
              </a:solidFill>
              <a:latin typeface="Times New Roman" pitchFamily="18" charset="0"/>
              <a:cs typeface="Times New Roman" pitchFamily="18" charset="0"/>
            </a:endParaRPr>
          </a:p>
        </p:txBody>
      </p:sp>
      <p:sp>
        <p:nvSpPr>
          <p:cNvPr id="7" name="object 7"/>
          <p:cNvSpPr txBox="1"/>
          <p:nvPr/>
        </p:nvSpPr>
        <p:spPr>
          <a:xfrm>
            <a:off x="609601" y="3962400"/>
            <a:ext cx="8231248" cy="1723549"/>
          </a:xfrm>
          <a:prstGeom prst="rect">
            <a:avLst/>
          </a:prstGeom>
        </p:spPr>
        <p:txBody>
          <a:bodyPr vert="horz" wrap="square" lIns="0" tIns="0" rIns="0" bIns="0" rtlCol="0">
            <a:spAutoFit/>
          </a:bodyPr>
          <a:lstStyle/>
          <a:p>
            <a:endParaRPr lang="en-US" sz="2800" dirty="0" smtClean="0">
              <a:latin typeface="Times New Roman" pitchFamily="18" charset="0"/>
              <a:cs typeface="Times New Roman" pitchFamily="18" charset="0"/>
            </a:endParaRPr>
          </a:p>
          <a:p>
            <a:endParaRPr lang="en-US" sz="2800" dirty="0" smtClean="0">
              <a:latin typeface="Times New Roman" pitchFamily="18" charset="0"/>
              <a:cs typeface="Times New Roman" pitchFamily="18" charset="0"/>
            </a:endParaRPr>
          </a:p>
          <a:p>
            <a:r>
              <a:rPr lang="en-US" sz="2800" dirty="0" smtClean="0"/>
              <a:t/>
            </a:r>
            <a:br>
              <a:rPr lang="en-US" sz="2800" dirty="0" smtClean="0"/>
            </a:br>
            <a:endParaRPr sz="2800" spc="-36" dirty="0">
              <a:solidFill>
                <a:srgbClr val="000000"/>
              </a:solidFill>
              <a:latin typeface="BIIBQK+TimesNewRoman"/>
              <a:cs typeface="BIIBQK+TimesNewRoman"/>
            </a:endParaRPr>
          </a:p>
        </p:txBody>
      </p:sp>
      <p:sp>
        <p:nvSpPr>
          <p:cNvPr id="9" name="object 6"/>
          <p:cNvSpPr txBox="1"/>
          <p:nvPr/>
        </p:nvSpPr>
        <p:spPr>
          <a:xfrm>
            <a:off x="457201" y="3352800"/>
            <a:ext cx="7772400" cy="371897"/>
          </a:xfrm>
          <a:prstGeom prst="rect">
            <a:avLst/>
          </a:prstGeom>
        </p:spPr>
        <p:txBody>
          <a:bodyPr vert="horz" wrap="square" lIns="0" tIns="0" rIns="0" bIns="0" rtlCol="0">
            <a:spAutoFit/>
          </a:bodyPr>
          <a:lstStyle/>
          <a:p>
            <a:pPr marL="0" marR="0">
              <a:lnSpc>
                <a:spcPts val="2896"/>
              </a:lnSpc>
              <a:spcBef>
                <a:spcPts val="0"/>
              </a:spcBef>
              <a:spcAft>
                <a:spcPts val="0"/>
              </a:spcAft>
            </a:pPr>
            <a:r>
              <a:rPr lang="sr-Latn-RS" sz="2800" spc="-20" dirty="0" smtClean="0">
                <a:solidFill>
                  <a:srgbClr val="000000"/>
                </a:solidFill>
                <a:latin typeface="BIIBQK+TimesNewRoman"/>
                <a:cs typeface="BIIBQK+TimesNewRoman"/>
              </a:rPr>
              <a:t> </a:t>
            </a:r>
            <a:endParaRPr sz="2800" spc="-20" dirty="0">
              <a:solidFill>
                <a:srgbClr val="000000"/>
              </a:solidFill>
              <a:latin typeface="BIIBQK+TimesNewRoman"/>
              <a:cs typeface="BIIBQK+TimesNewRoman"/>
            </a:endParaRPr>
          </a:p>
        </p:txBody>
      </p:sp>
      <p:sp>
        <p:nvSpPr>
          <p:cNvPr id="10" name="object 6"/>
          <p:cNvSpPr txBox="1"/>
          <p:nvPr/>
        </p:nvSpPr>
        <p:spPr>
          <a:xfrm>
            <a:off x="762412" y="3505199"/>
            <a:ext cx="7772400" cy="371897"/>
          </a:xfrm>
          <a:prstGeom prst="rect">
            <a:avLst/>
          </a:prstGeom>
        </p:spPr>
        <p:txBody>
          <a:bodyPr vert="horz" wrap="square" lIns="0" tIns="0" rIns="0" bIns="0" rtlCol="0">
            <a:spAutoFit/>
          </a:bodyPr>
          <a:lstStyle/>
          <a:p>
            <a:pPr marL="0" marR="0">
              <a:lnSpc>
                <a:spcPts val="2896"/>
              </a:lnSpc>
              <a:spcBef>
                <a:spcPts val="0"/>
              </a:spcBef>
              <a:spcAft>
                <a:spcPts val="0"/>
              </a:spcAft>
            </a:pPr>
            <a:r>
              <a:rPr lang="sr-Latn-RS" sz="2800" spc="-20" dirty="0" smtClean="0">
                <a:solidFill>
                  <a:srgbClr val="000000"/>
                </a:solidFill>
                <a:latin typeface="BIIBQK+TimesNewRoman"/>
                <a:cs typeface="BIIBQK+TimesNewRoman"/>
              </a:rPr>
              <a:t> </a:t>
            </a:r>
            <a:endParaRPr sz="2800" spc="-20" dirty="0">
              <a:solidFill>
                <a:srgbClr val="000000"/>
              </a:solidFill>
              <a:latin typeface="BIIBQK+TimesNewRoman"/>
              <a:cs typeface="BIIBQK+TimesNewRoman"/>
            </a:endParaRPr>
          </a:p>
        </p:txBody>
      </p:sp>
    </p:spTree>
  </p:cSld>
  <p:clrMapOvr>
    <a:masterClrMapping/>
  </p:clrMapOvr>
  <p:transition advTm="27405"/>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228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24605" y="152400"/>
            <a:ext cx="6821314" cy="526554"/>
          </a:xfrm>
          <a:prstGeom prst="rect">
            <a:avLst/>
          </a:prstGeom>
        </p:spPr>
        <p:txBody>
          <a:bodyPr vert="horz" wrap="square" lIns="0" tIns="0" rIns="0" bIns="0" rtlCol="0">
            <a:spAutoFit/>
          </a:bodyPr>
          <a:lstStyle/>
          <a:p>
            <a:pPr>
              <a:lnSpc>
                <a:spcPts val="4147"/>
              </a:lnSpc>
            </a:pPr>
            <a:r>
              <a:rPr lang="sr-Latn-RS" sz="400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The immune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473075" y="1306421"/>
            <a:ext cx="7747081" cy="320601"/>
          </a:xfrm>
          <a:prstGeom prst="rect">
            <a:avLst/>
          </a:prstGeom>
        </p:spPr>
        <p:txBody>
          <a:bodyPr vert="horz" wrap="square" lIns="0" tIns="0" rIns="0" bIns="0" rtlCol="0">
            <a:spAutoFit/>
          </a:bodyPr>
          <a:lstStyle/>
          <a:p>
            <a:pPr>
              <a:lnSpc>
                <a:spcPts val="2505"/>
              </a:lnSpc>
            </a:pPr>
            <a:r>
              <a:rPr sz="2400" smtClean="0">
                <a:solidFill>
                  <a:srgbClr val="000000"/>
                </a:solidFill>
                <a:latin typeface="Arial"/>
                <a:cs typeface="Arial"/>
              </a:rPr>
              <a:t>•</a:t>
            </a:r>
            <a:r>
              <a:rPr lang="en-US" sz="2400" dirty="0" smtClean="0"/>
              <a:t> </a:t>
            </a:r>
            <a:r>
              <a:rPr lang="en-US" sz="2400" b="1" dirty="0" smtClean="0">
                <a:latin typeface="Times New Roman" pitchFamily="18" charset="0"/>
                <a:cs typeface="Times New Roman" pitchFamily="18" charset="0"/>
              </a:rPr>
              <a:t>Disorders in the control of the immune system</a:t>
            </a:r>
            <a:r>
              <a:rPr lang="sr-Latn-RS" sz="2400" b="1" dirty="0" smtClean="0">
                <a:latin typeface="Times New Roman" pitchFamily="18" charset="0"/>
                <a:cs typeface="Times New Roman" pitchFamily="18" charset="0"/>
              </a:rPr>
              <a:t>:</a:t>
            </a:r>
            <a:endParaRPr sz="2400" b="1" spc="-18" dirty="0">
              <a:solidFill>
                <a:srgbClr val="000000"/>
              </a:solidFill>
              <a:latin typeface="Times New Roman" pitchFamily="18" charset="0"/>
              <a:cs typeface="Times New Roman" pitchFamily="18" charset="0"/>
            </a:endParaRPr>
          </a:p>
        </p:txBody>
      </p:sp>
      <p:sp>
        <p:nvSpPr>
          <p:cNvPr id="5" name="object 5"/>
          <p:cNvSpPr txBox="1"/>
          <p:nvPr/>
        </p:nvSpPr>
        <p:spPr>
          <a:xfrm>
            <a:off x="473066" y="2184011"/>
            <a:ext cx="8004985" cy="641201"/>
          </a:xfrm>
          <a:prstGeom prst="rect">
            <a:avLst/>
          </a:prstGeom>
        </p:spPr>
        <p:txBody>
          <a:bodyPr vert="horz" wrap="square" lIns="0" tIns="0" rIns="0" bIns="0" rtlCol="0">
            <a:spAutoFit/>
          </a:bodyPr>
          <a:lstStyle/>
          <a:p>
            <a:pPr>
              <a:lnSpc>
                <a:spcPts val="2503"/>
              </a:lnSpc>
            </a:pPr>
            <a:r>
              <a:rPr sz="2400" dirty="0" smtClean="0">
                <a:solidFill>
                  <a:srgbClr val="000000"/>
                </a:solidFill>
                <a:latin typeface="MBFIKR+Times-Roman"/>
                <a:cs typeface="MBFIKR+Times-Roman"/>
              </a:rPr>
              <a:t>-</a:t>
            </a:r>
            <a:r>
              <a:rPr lang="en-US" sz="2400" dirty="0" smtClean="0"/>
              <a:t> </a:t>
            </a:r>
            <a:r>
              <a:rPr lang="en-US" sz="2400" dirty="0" smtClean="0">
                <a:latin typeface="Times New Roman" pitchFamily="18" charset="0"/>
                <a:cs typeface="Times New Roman" pitchFamily="18" charset="0"/>
              </a:rPr>
              <a:t>Decreased ability to distinguish between own and foreign</a:t>
            </a:r>
            <a:endParaRPr lang="sr-Latn-RS" sz="2400" dirty="0" smtClean="0">
              <a:latin typeface="Times New Roman" pitchFamily="18" charset="0"/>
              <a:cs typeface="Times New Roman" pitchFamily="18" charset="0"/>
            </a:endParaRPr>
          </a:p>
          <a:p>
            <a:pPr>
              <a:lnSpc>
                <a:spcPts val="2503"/>
              </a:lnSpc>
            </a:pP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antigens</a:t>
            </a:r>
            <a:endParaRPr sz="2400" spc="-75" dirty="0">
              <a:solidFill>
                <a:srgbClr val="000000"/>
              </a:solidFill>
              <a:latin typeface="Times New Roman" pitchFamily="18" charset="0"/>
              <a:cs typeface="Times New Roman" pitchFamily="18" charset="0"/>
            </a:endParaRPr>
          </a:p>
        </p:txBody>
      </p:sp>
      <p:sp>
        <p:nvSpPr>
          <p:cNvPr id="7" name="object 7"/>
          <p:cNvSpPr txBox="1"/>
          <p:nvPr/>
        </p:nvSpPr>
        <p:spPr>
          <a:xfrm>
            <a:off x="473057" y="2994633"/>
            <a:ext cx="4298233" cy="325538"/>
          </a:xfrm>
          <a:prstGeom prst="rect">
            <a:avLst/>
          </a:prstGeom>
        </p:spPr>
        <p:txBody>
          <a:bodyPr vert="horz" wrap="square" lIns="0" tIns="0" rIns="0" bIns="0" rtlCol="0">
            <a:spAutoFit/>
          </a:bodyPr>
          <a:lstStyle/>
          <a:p>
            <a:pPr>
              <a:lnSpc>
                <a:spcPts val="2505"/>
              </a:lnSpc>
            </a:pPr>
            <a:r>
              <a:rPr sz="2400" dirty="0">
                <a:solidFill>
                  <a:srgbClr val="000000"/>
                </a:solidFill>
                <a:latin typeface="MBFIKR+Times-Roman"/>
                <a:cs typeface="MBFIKR+Times-Roman"/>
              </a:rPr>
              <a:t>-</a:t>
            </a:r>
            <a:r>
              <a:rPr sz="2400" spc="1302" dirty="0">
                <a:solidFill>
                  <a:srgbClr val="000000"/>
                </a:solidFill>
                <a:latin typeface="MBFIKR+Times-Roman"/>
                <a:cs typeface="MBFIKR+Times-Roman"/>
              </a:rPr>
              <a:t> </a:t>
            </a:r>
            <a:r>
              <a:rPr lang="en-US" sz="2400" dirty="0" smtClean="0"/>
              <a:t> </a:t>
            </a:r>
            <a:r>
              <a:rPr lang="en-US" sz="2400" dirty="0" smtClean="0">
                <a:latin typeface="Times New Roman" pitchFamily="18" charset="0"/>
                <a:cs typeface="Times New Roman" pitchFamily="18" charset="0"/>
              </a:rPr>
              <a:t>Reduction of IL-2 production</a:t>
            </a:r>
            <a:endParaRPr sz="2400" spc="-20" dirty="0">
              <a:solidFill>
                <a:srgbClr val="000000"/>
              </a:solidFill>
              <a:latin typeface="Times New Roman" pitchFamily="18" charset="0"/>
              <a:cs typeface="Times New Roman" pitchFamily="18" charset="0"/>
            </a:endParaRPr>
          </a:p>
        </p:txBody>
      </p:sp>
      <p:sp>
        <p:nvSpPr>
          <p:cNvPr id="8" name="object 8"/>
          <p:cNvSpPr txBox="1"/>
          <p:nvPr/>
        </p:nvSpPr>
        <p:spPr>
          <a:xfrm>
            <a:off x="473057" y="3433426"/>
            <a:ext cx="8610961" cy="1107996"/>
          </a:xfrm>
          <a:prstGeom prst="rect">
            <a:avLst/>
          </a:prstGeom>
        </p:spPr>
        <p:txBody>
          <a:bodyPr vert="horz" wrap="square" lIns="0" tIns="0" rIns="0" bIns="0" rtlCol="0">
            <a:spAutoFit/>
          </a:bodyPr>
          <a:lstStyle/>
          <a:p>
            <a:r>
              <a:rPr sz="2400">
                <a:solidFill>
                  <a:srgbClr val="000000"/>
                </a:solidFill>
                <a:latin typeface="MBFIKR+Times-Roman"/>
                <a:cs typeface="MBFIKR+Times-Roman"/>
              </a:rPr>
              <a:t>-</a:t>
            </a:r>
            <a:r>
              <a:rPr sz="2400" spc="1302">
                <a:solidFill>
                  <a:srgbClr val="000000"/>
                </a:solidFill>
                <a:latin typeface="MBFIKR+Times-Roman"/>
                <a:cs typeface="MBFIKR+Times-Roman"/>
              </a:rPr>
              <a:t> </a:t>
            </a:r>
            <a:r>
              <a:rPr lang="en-US" sz="2400" dirty="0" smtClean="0">
                <a:latin typeface="Times New Roman" pitchFamily="18" charset="0"/>
                <a:cs typeface="Times New Roman" pitchFamily="18" charset="0"/>
              </a:rPr>
              <a:t>Decreased IL-2 receptor expression on memory T lymphocytes</a:t>
            </a:r>
          </a:p>
          <a:p>
            <a:r>
              <a:rPr lang="en-US" sz="2400" dirty="0" smtClean="0"/>
              <a:t/>
            </a:r>
            <a:br>
              <a:rPr lang="en-US" sz="2400" dirty="0" smtClean="0"/>
            </a:br>
            <a:endParaRPr sz="2400" dirty="0">
              <a:solidFill>
                <a:srgbClr val="000000"/>
              </a:solidFill>
              <a:latin typeface="BIIBQK+TimesNewRoman"/>
              <a:cs typeface="BIIBQK+TimesNewRoman"/>
            </a:endParaRPr>
          </a:p>
        </p:txBody>
      </p:sp>
      <p:sp>
        <p:nvSpPr>
          <p:cNvPr id="10" name="object 10"/>
          <p:cNvSpPr txBox="1"/>
          <p:nvPr/>
        </p:nvSpPr>
        <p:spPr>
          <a:xfrm>
            <a:off x="381001" y="3962400"/>
            <a:ext cx="8763000" cy="641201"/>
          </a:xfrm>
          <a:prstGeom prst="rect">
            <a:avLst/>
          </a:prstGeom>
        </p:spPr>
        <p:txBody>
          <a:bodyPr vert="horz" wrap="square" lIns="0" tIns="0" rIns="0" bIns="0" rtlCol="0">
            <a:spAutoFit/>
          </a:bodyPr>
          <a:lstStyle/>
          <a:p>
            <a:pPr>
              <a:lnSpc>
                <a:spcPts val="2503"/>
              </a:lnSpc>
            </a:pPr>
            <a:r>
              <a:rPr sz="2400" dirty="0" smtClean="0">
                <a:solidFill>
                  <a:srgbClr val="000000"/>
                </a:solidFill>
                <a:latin typeface="MBFIKR+Times-Roman"/>
                <a:cs typeface="MBFIKR+Times-Roman"/>
              </a:rPr>
              <a:t>-</a:t>
            </a:r>
            <a:r>
              <a:rPr lang="en-US" sz="2400" dirty="0" smtClean="0"/>
              <a:t> </a:t>
            </a:r>
            <a:r>
              <a:rPr lang="sr-Latn-RS" sz="2400" dirty="0" smtClean="0"/>
              <a:t>    </a:t>
            </a:r>
            <a:r>
              <a:rPr lang="en-US" sz="2400" dirty="0" smtClean="0">
                <a:latin typeface="Times New Roman" pitchFamily="18" charset="0"/>
                <a:cs typeface="Times New Roman" pitchFamily="18" charset="0"/>
              </a:rPr>
              <a:t>Increasing the resistance of CD8+ T lymphocytes to apoptotic</a:t>
            </a:r>
            <a:endParaRPr lang="sr-Latn-RS" sz="2400" dirty="0" smtClean="0">
              <a:latin typeface="Times New Roman" pitchFamily="18" charset="0"/>
              <a:cs typeface="Times New Roman" pitchFamily="18" charset="0"/>
            </a:endParaRPr>
          </a:p>
          <a:p>
            <a:pPr>
              <a:lnSpc>
                <a:spcPts val="2503"/>
              </a:lnSpc>
            </a:pP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signals</a:t>
            </a:r>
            <a:endParaRPr sz="2400" dirty="0">
              <a:solidFill>
                <a:srgbClr val="000000"/>
              </a:solidFill>
              <a:latin typeface="Times New Roman" pitchFamily="18" charset="0"/>
              <a:cs typeface="Times New Roman" pitchFamily="18" charset="0"/>
            </a:endParaRPr>
          </a:p>
        </p:txBody>
      </p:sp>
      <p:sp>
        <p:nvSpPr>
          <p:cNvPr id="12" name="object 12"/>
          <p:cNvSpPr txBox="1"/>
          <p:nvPr/>
        </p:nvSpPr>
        <p:spPr>
          <a:xfrm>
            <a:off x="457200" y="4572000"/>
            <a:ext cx="8633827" cy="961802"/>
          </a:xfrm>
          <a:prstGeom prst="rect">
            <a:avLst/>
          </a:prstGeom>
        </p:spPr>
        <p:txBody>
          <a:bodyPr vert="horz" wrap="square" lIns="0" tIns="0" rIns="0" bIns="0" rtlCol="0">
            <a:spAutoFit/>
          </a:bodyPr>
          <a:lstStyle/>
          <a:p>
            <a:pPr>
              <a:lnSpc>
                <a:spcPts val="2503"/>
              </a:lnSpc>
            </a:pPr>
            <a:r>
              <a:rPr sz="2400" dirty="0" smtClean="0">
                <a:solidFill>
                  <a:srgbClr val="000000"/>
                </a:solidFill>
                <a:latin typeface="MBFIKR+Times-Roman"/>
                <a:cs typeface="MBFIKR+Times-Roman"/>
              </a:rPr>
              <a:t>-</a:t>
            </a:r>
            <a:r>
              <a:rPr lang="sr-Latn-RS" sz="2400" dirty="0" smtClean="0">
                <a:solidFill>
                  <a:srgbClr val="000000"/>
                </a:solidFill>
                <a:latin typeface="MBFIKR+Times-Roman"/>
                <a:cs typeface="MBFIKR+Times-Roman"/>
              </a:rPr>
              <a:t>   </a:t>
            </a:r>
            <a:r>
              <a:rPr lang="en-US" sz="2400" dirty="0" smtClean="0">
                <a:latin typeface="Times New Roman" pitchFamily="18" charset="0"/>
                <a:cs typeface="Times New Roman" pitchFamily="18" charset="0"/>
              </a:rPr>
              <a:t>An increase in the ratio between CD8 + and CD4 + T lymphocytes</a:t>
            </a:r>
            <a:endParaRPr lang="sr-Latn-RS" sz="2400" dirty="0">
              <a:latin typeface="Times New Roman" pitchFamily="18" charset="0"/>
              <a:cs typeface="Times New Roman" pitchFamily="18" charset="0"/>
            </a:endParaRPr>
          </a:p>
          <a:p>
            <a:pPr>
              <a:lnSpc>
                <a:spcPts val="2503"/>
              </a:lnSpc>
            </a:pP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 Decrease in the activity of NK cells</a:t>
            </a:r>
            <a:endParaRPr sz="2400" dirty="0">
              <a:solidFill>
                <a:srgbClr val="000000"/>
              </a:solidFill>
              <a:latin typeface="Times New Roman" pitchFamily="18" charset="0"/>
              <a:cs typeface="Times New Roman" pitchFamily="18" charset="0"/>
            </a:endParaRPr>
          </a:p>
        </p:txBody>
      </p:sp>
      <p:sp>
        <p:nvSpPr>
          <p:cNvPr id="13" name="object 13"/>
          <p:cNvSpPr txBox="1"/>
          <p:nvPr/>
        </p:nvSpPr>
        <p:spPr>
          <a:xfrm>
            <a:off x="381000" y="5791200"/>
            <a:ext cx="5419464" cy="320601"/>
          </a:xfrm>
          <a:prstGeom prst="rect">
            <a:avLst/>
          </a:prstGeom>
        </p:spPr>
        <p:txBody>
          <a:bodyPr vert="horz" wrap="square" lIns="0" tIns="0" rIns="0" bIns="0" rtlCol="0">
            <a:spAutoFit/>
          </a:bodyPr>
          <a:lstStyle/>
          <a:p>
            <a:pPr>
              <a:lnSpc>
                <a:spcPts val="2503"/>
              </a:lnSpc>
            </a:pPr>
            <a:r>
              <a:rPr sz="2400" smtClean="0">
                <a:solidFill>
                  <a:srgbClr val="000000"/>
                </a:solidFill>
                <a:latin typeface="MBFIKR+Times-Roman"/>
                <a:cs typeface="MBFIKR+Times-Roman"/>
              </a:rPr>
              <a:t>-</a:t>
            </a:r>
            <a:r>
              <a:rPr lang="sr-Latn-RS" sz="2400" spc="1302" dirty="0" smtClean="0">
                <a:solidFill>
                  <a:srgbClr val="000000"/>
                </a:solidFill>
                <a:latin typeface="MBFIKR+Times-Roman"/>
                <a:cs typeface="MBFIKR+Times-Roman"/>
              </a:rPr>
              <a:t> </a:t>
            </a:r>
            <a:r>
              <a:rPr lang="en-US" sz="2400" dirty="0" smtClean="0"/>
              <a:t> </a:t>
            </a:r>
            <a:r>
              <a:rPr lang="en-US" sz="2400" dirty="0" smtClean="0">
                <a:latin typeface="Times New Roman" pitchFamily="18" charset="0"/>
                <a:cs typeface="Times New Roman" pitchFamily="18" charset="0"/>
              </a:rPr>
              <a:t>Decreased function of B lymphocytes</a:t>
            </a:r>
            <a:endParaRPr sz="2400" dirty="0">
              <a:solidFill>
                <a:srgbClr val="000000"/>
              </a:solidFill>
              <a:latin typeface="Times New Roman" pitchFamily="18" charset="0"/>
              <a:cs typeface="Times New Roman" pitchFamily="18" charset="0"/>
            </a:endParaRPr>
          </a:p>
        </p:txBody>
      </p:sp>
      <p:sp>
        <p:nvSpPr>
          <p:cNvPr id="14" name="object 14"/>
          <p:cNvSpPr txBox="1"/>
          <p:nvPr/>
        </p:nvSpPr>
        <p:spPr>
          <a:xfrm>
            <a:off x="381000" y="6172201"/>
            <a:ext cx="5222959" cy="320601"/>
          </a:xfrm>
          <a:prstGeom prst="rect">
            <a:avLst/>
          </a:prstGeom>
        </p:spPr>
        <p:txBody>
          <a:bodyPr vert="horz" wrap="square" lIns="0" tIns="0" rIns="0" bIns="0" rtlCol="0">
            <a:spAutoFit/>
          </a:bodyPr>
          <a:lstStyle/>
          <a:p>
            <a:pPr>
              <a:lnSpc>
                <a:spcPts val="2503"/>
              </a:lnSpc>
            </a:pPr>
            <a:r>
              <a:rPr lang="sr-Latn-RS" sz="2400" dirty="0" smtClean="0">
                <a:solidFill>
                  <a:srgbClr val="000000"/>
                </a:solidFill>
                <a:latin typeface="MBFIKR+Times-Roman"/>
                <a:cs typeface="Times New Roman" pitchFamily="18" charset="0"/>
              </a:rPr>
              <a:t> -   </a:t>
            </a:r>
            <a:r>
              <a:rPr lang="en-US" sz="2400" dirty="0" smtClean="0">
                <a:latin typeface="Times New Roman" pitchFamily="18" charset="0"/>
                <a:cs typeface="Times New Roman" pitchFamily="18" charset="0"/>
              </a:rPr>
              <a:t>Decrease in </a:t>
            </a:r>
            <a:r>
              <a:rPr lang="en-US" sz="2400" dirty="0" err="1" smtClean="0">
                <a:latin typeface="Times New Roman" pitchFamily="18" charset="0"/>
                <a:cs typeface="Times New Roman" pitchFamily="18" charset="0"/>
              </a:rPr>
              <a:t>monocyte</a:t>
            </a:r>
            <a:r>
              <a:rPr lang="en-US" sz="2400" dirty="0" smtClean="0">
                <a:latin typeface="Times New Roman" pitchFamily="18" charset="0"/>
                <a:cs typeface="Times New Roman" pitchFamily="18" charset="0"/>
              </a:rPr>
              <a:t> activity</a:t>
            </a:r>
            <a:endParaRPr sz="2400" dirty="0">
              <a:solidFill>
                <a:srgbClr val="000000"/>
              </a:solidFill>
              <a:latin typeface="Times New Roman" pitchFamily="18" charset="0"/>
              <a:cs typeface="Times New Roman" pitchFamily="18" charset="0"/>
            </a:endParaRPr>
          </a:p>
        </p:txBody>
      </p:sp>
      <p:sp>
        <p:nvSpPr>
          <p:cNvPr id="17" name="object 6"/>
          <p:cNvSpPr txBox="1"/>
          <p:nvPr/>
        </p:nvSpPr>
        <p:spPr>
          <a:xfrm>
            <a:off x="816287" y="25465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8" name="object 6"/>
          <p:cNvSpPr txBox="1"/>
          <p:nvPr/>
        </p:nvSpPr>
        <p:spPr>
          <a:xfrm>
            <a:off x="968687" y="26989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9" name="object 6"/>
          <p:cNvSpPr txBox="1"/>
          <p:nvPr/>
        </p:nvSpPr>
        <p:spPr>
          <a:xfrm>
            <a:off x="1121087" y="2851393"/>
            <a:ext cx="271960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1" name="object 9"/>
          <p:cNvSpPr txBox="1"/>
          <p:nvPr/>
        </p:nvSpPr>
        <p:spPr>
          <a:xfrm>
            <a:off x="816274" y="3795893"/>
            <a:ext cx="2267793"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2" name="object 9"/>
          <p:cNvSpPr txBox="1"/>
          <p:nvPr/>
        </p:nvSpPr>
        <p:spPr>
          <a:xfrm>
            <a:off x="968674" y="3948293"/>
            <a:ext cx="2267793"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23" name="object 11"/>
          <p:cNvSpPr txBox="1"/>
          <p:nvPr/>
        </p:nvSpPr>
        <p:spPr>
          <a:xfrm>
            <a:off x="816278" y="4606792"/>
            <a:ext cx="146745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60472"/>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02314" y="595396"/>
            <a:ext cx="8879623"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Neuroendocrine</a:t>
            </a:r>
            <a:r>
              <a:rPr lang="en-US" sz="4000" b="1" dirty="0" smtClean="0">
                <a:solidFill>
                  <a:srgbClr val="C00000"/>
                </a:solidFill>
                <a:latin typeface="Times New Roman" pitchFamily="18" charset="0"/>
                <a:cs typeface="Times New Roman" pitchFamily="18" charset="0"/>
              </a:rPr>
              <a:t>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5" y="1695904"/>
            <a:ext cx="7098232" cy="1115690"/>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Aging occurs due to functional nervous control and endocrine disorders response of the </a:t>
            </a:r>
            <a:r>
              <a:rPr lang="en-US" sz="2600" b="1" dirty="0" smtClean="0">
                <a:latin typeface="Times New Roman" pitchFamily="18" charset="0"/>
                <a:cs typeface="Times New Roman" pitchFamily="18" charset="0"/>
              </a:rPr>
              <a:t>hypothalamus-pituitary-gland axis.</a:t>
            </a:r>
            <a:r>
              <a:rPr sz="2600" b="1" spc="180" dirty="0" smtClean="0">
                <a:solidFill>
                  <a:srgbClr val="000000"/>
                </a:solidFill>
                <a:latin typeface="Times New Roman" pitchFamily="18" charset="0"/>
                <a:cs typeface="Times New Roman" pitchFamily="18" charset="0"/>
              </a:rPr>
              <a:t> </a:t>
            </a:r>
            <a:endParaRPr sz="2600" b="1" spc="-33" dirty="0">
              <a:solidFill>
                <a:srgbClr val="000000"/>
              </a:solidFill>
              <a:latin typeface="Times New Roman" pitchFamily="18" charset="0"/>
              <a:cs typeface="Times New Roman" pitchFamily="18" charset="0"/>
            </a:endParaRPr>
          </a:p>
        </p:txBody>
      </p:sp>
      <p:sp>
        <p:nvSpPr>
          <p:cNvPr id="6" name="object 6"/>
          <p:cNvSpPr txBox="1"/>
          <p:nvPr/>
        </p:nvSpPr>
        <p:spPr>
          <a:xfrm>
            <a:off x="549271" y="3059770"/>
            <a:ext cx="4422411" cy="743793"/>
          </a:xfrm>
          <a:prstGeom prst="rect">
            <a:avLst/>
          </a:prstGeom>
        </p:spPr>
        <p:txBody>
          <a:bodyPr vert="horz" wrap="square" lIns="0" tIns="0" rIns="0" bIns="0" rtlCol="0">
            <a:spAutoFit/>
          </a:bodyPr>
          <a:lstStyle/>
          <a:p>
            <a:pPr>
              <a:lnSpc>
                <a:spcPts val="2894"/>
              </a:lnSpc>
            </a:pPr>
            <a:r>
              <a:rPr sz="2600">
                <a:solidFill>
                  <a:srgbClr val="000000"/>
                </a:solidFill>
                <a:latin typeface="Times New Roman" pitchFamily="18" charset="0"/>
                <a:cs typeface="Times New Roman" pitchFamily="18" charset="0"/>
              </a:rPr>
              <a:t>•</a:t>
            </a:r>
            <a:r>
              <a:rPr sz="2600" spc="1022">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The result</a:t>
            </a:r>
            <a:r>
              <a:rPr lang="en-US" sz="2600" dirty="0" smtClean="0">
                <a:latin typeface="Times New Roman" pitchFamily="18" charset="0"/>
                <a:cs typeface="Times New Roman" pitchFamily="18" charset="0"/>
              </a:rPr>
              <a:t>: dysfunction of the glands and their target organs</a:t>
            </a:r>
            <a:endParaRPr sz="2600" spc="-43" dirty="0">
              <a:solidFill>
                <a:srgbClr val="000000"/>
              </a:solidFill>
              <a:latin typeface="Times New Roman" pitchFamily="18" charset="0"/>
              <a:cs typeface="Times New Roman" pitchFamily="18" charset="0"/>
            </a:endParaRPr>
          </a:p>
        </p:txBody>
      </p:sp>
      <p:sp>
        <p:nvSpPr>
          <p:cNvPr id="7" name="object 7"/>
          <p:cNvSpPr txBox="1"/>
          <p:nvPr/>
        </p:nvSpPr>
        <p:spPr>
          <a:xfrm>
            <a:off x="549283" y="4089860"/>
            <a:ext cx="4844170" cy="2013372"/>
          </a:xfrm>
          <a:prstGeom prst="rect">
            <a:avLst/>
          </a:prstGeom>
        </p:spPr>
        <p:txBody>
          <a:bodyPr vert="horz" wrap="square" lIns="0" tIns="0" rIns="0" bIns="0" rtlCol="0">
            <a:spAutoFit/>
          </a:bodyPr>
          <a:lstStyle/>
          <a:p>
            <a:pPr marL="447992" marR="0">
              <a:lnSpc>
                <a:spcPts val="2896"/>
              </a:lnSpc>
              <a:spcBef>
                <a:spcPts val="0"/>
              </a:spcBef>
              <a:spcAft>
                <a:spcPts val="0"/>
              </a:spcAft>
            </a:pPr>
            <a:endParaRPr sz="2600" spc="-33" dirty="0">
              <a:solidFill>
                <a:srgbClr val="000000"/>
              </a:solidFill>
              <a:latin typeface="Times New Roman" pitchFamily="18" charset="0"/>
              <a:cs typeface="Times New Roman" pitchFamily="18" charset="0"/>
            </a:endParaRPr>
          </a:p>
          <a:p>
            <a:pPr>
              <a:lnSpc>
                <a:spcPts val="2896"/>
              </a:lnSpc>
              <a:spcBef>
                <a:spcPts val="1157"/>
              </a:spcBef>
            </a:pPr>
            <a:r>
              <a:rPr sz="260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 Some scientists believe that the hypothalamus houses a "</a:t>
            </a:r>
            <a:r>
              <a:rPr lang="en-US" sz="2600" b="1" dirty="0" smtClean="0">
                <a:latin typeface="Times New Roman" pitchFamily="18" charset="0"/>
                <a:cs typeface="Times New Roman" pitchFamily="18" charset="0"/>
              </a:rPr>
              <a:t>biological clock</a:t>
            </a:r>
            <a:r>
              <a:rPr lang="en-US" sz="2600" dirty="0" smtClean="0">
                <a:latin typeface="Times New Roman" pitchFamily="18" charset="0"/>
                <a:cs typeface="Times New Roman" pitchFamily="18" charset="0"/>
              </a:rPr>
              <a:t>" that controls the rate of aging.</a:t>
            </a:r>
            <a:endParaRPr sz="2600" spc="-47" dirty="0">
              <a:solidFill>
                <a:srgbClr val="000000"/>
              </a:solidFill>
              <a:latin typeface="Times New Roman" pitchFamily="18" charset="0"/>
              <a:cs typeface="Times New Roman" pitchFamily="18" charset="0"/>
            </a:endParaRPr>
          </a:p>
        </p:txBody>
      </p:sp>
      <p:sp>
        <p:nvSpPr>
          <p:cNvPr id="9" name="object 5"/>
          <p:cNvSpPr txBox="1"/>
          <p:nvPr/>
        </p:nvSpPr>
        <p:spPr>
          <a:xfrm>
            <a:off x="892496" y="2125057"/>
            <a:ext cx="869792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8" dirty="0">
              <a:solidFill>
                <a:srgbClr val="000000"/>
              </a:solidFill>
              <a:latin typeface="NIKMHC+TimesNewRoman,Bold"/>
              <a:cs typeface="NIKMHC+TimesNewRoman,Bold"/>
            </a:endParaRPr>
          </a:p>
        </p:txBody>
      </p:sp>
      <p:sp>
        <p:nvSpPr>
          <p:cNvPr id="10" name="object 5"/>
          <p:cNvSpPr txBox="1"/>
          <p:nvPr/>
        </p:nvSpPr>
        <p:spPr>
          <a:xfrm>
            <a:off x="228600" y="1676400"/>
            <a:ext cx="869792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8" dirty="0">
              <a:solidFill>
                <a:srgbClr val="000000"/>
              </a:solidFill>
              <a:latin typeface="NIKMHC+TimesNewRoman,Bold"/>
              <a:cs typeface="NIKMHC+TimesNewRoman,Bold"/>
            </a:endParaRPr>
          </a:p>
        </p:txBody>
      </p:sp>
      <p:sp>
        <p:nvSpPr>
          <p:cNvPr id="11" name="object 8"/>
          <p:cNvSpPr txBox="1"/>
          <p:nvPr/>
        </p:nvSpPr>
        <p:spPr>
          <a:xfrm>
            <a:off x="762000" y="5715000"/>
            <a:ext cx="5810185" cy="371897"/>
          </a:xfrm>
          <a:prstGeom prst="rect">
            <a:avLst/>
          </a:prstGeom>
        </p:spPr>
        <p:txBody>
          <a:bodyPr vert="horz" wrap="square" lIns="0" tIns="0" rIns="0" bIns="0" rtlCol="0">
            <a:spAutoFit/>
          </a:bodyPr>
          <a:lstStyle/>
          <a:p>
            <a:pPr marL="8" marR="0">
              <a:lnSpc>
                <a:spcPts val="2894"/>
              </a:lnSpc>
              <a:spcBef>
                <a:spcPts val="0"/>
              </a:spcBef>
              <a:spcAft>
                <a:spcPts val="0"/>
              </a:spcAft>
            </a:pPr>
            <a:endParaRPr sz="2800" dirty="0">
              <a:solidFill>
                <a:srgbClr val="000000"/>
              </a:solidFill>
              <a:latin typeface="NIKMHC+TimesNewRoman,Bold"/>
              <a:cs typeface="NIKMHC+TimesNewRoman,Bold"/>
            </a:endParaRPr>
          </a:p>
        </p:txBody>
      </p:sp>
    </p:spTree>
  </p:cSld>
  <p:clrMapOvr>
    <a:masterClrMapping/>
  </p:clrMapOvr>
  <p:transition advTm="26917"/>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933"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68447" y="304800"/>
            <a:ext cx="8879623"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Neuroendocrine</a:t>
            </a:r>
            <a:r>
              <a:rPr lang="en-US" sz="4000" b="1" dirty="0" smtClean="0">
                <a:solidFill>
                  <a:srgbClr val="C00000"/>
                </a:solidFill>
                <a:latin typeface="Times New Roman" pitchFamily="18" charset="0"/>
                <a:cs typeface="Times New Roman" pitchFamily="18" charset="0"/>
              </a:rPr>
              <a:t> theory of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5" y="1104614"/>
            <a:ext cx="9300807" cy="1600438"/>
          </a:xfrm>
          <a:prstGeom prst="rect">
            <a:avLst/>
          </a:prstGeom>
        </p:spPr>
        <p:txBody>
          <a:bodyPr vert="horz" wrap="square" lIns="0" tIns="0" rIns="0" bIns="0" rtlCol="0">
            <a:spAutoFit/>
          </a:bodyPr>
          <a:lstStyle/>
          <a:p>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Decreased hormone concentration </a:t>
            </a:r>
            <a:endParaRPr lang="sr-Latn-RS" sz="2600" b="1" dirty="0" smtClean="0">
              <a:latin typeface="Times New Roman" pitchFamily="18" charset="0"/>
              <a:cs typeface="Times New Roman" pitchFamily="18" charset="0"/>
            </a:endParaRPr>
          </a:p>
          <a:p>
            <a:r>
              <a:rPr lang="sr-Latn-RS" sz="2600" b="1" dirty="0">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(growth hormone, </a:t>
            </a:r>
            <a:r>
              <a:rPr lang="en-US" sz="2600" dirty="0" err="1" smtClean="0">
                <a:latin typeface="Times New Roman" pitchFamily="18" charset="0"/>
                <a:cs typeface="Times New Roman" pitchFamily="18" charset="0"/>
              </a:rPr>
              <a:t>melatonon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dehydroepiandrosterone</a:t>
            </a:r>
            <a:r>
              <a:rPr lang="en-US" sz="2600" dirty="0" smtClean="0">
                <a:latin typeface="Times New Roman" pitchFamily="18" charset="0"/>
                <a:cs typeface="Times New Roman" pitchFamily="18" charset="0"/>
              </a:rPr>
              <a:t>)</a:t>
            </a:r>
          </a:p>
          <a:p>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endParaRPr sz="2600" spc="-37" dirty="0">
              <a:solidFill>
                <a:srgbClr val="000000"/>
              </a:solidFill>
              <a:latin typeface="Times New Roman" pitchFamily="18" charset="0"/>
              <a:cs typeface="Times New Roman" pitchFamily="18" charset="0"/>
            </a:endParaRPr>
          </a:p>
        </p:txBody>
      </p:sp>
      <p:sp>
        <p:nvSpPr>
          <p:cNvPr id="5" name="object 5"/>
          <p:cNvSpPr txBox="1"/>
          <p:nvPr/>
        </p:nvSpPr>
        <p:spPr>
          <a:xfrm>
            <a:off x="533400" y="2057400"/>
            <a:ext cx="7839931"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In women, ovarian reduction and cessation </a:t>
            </a:r>
            <a:r>
              <a:rPr lang="sr-Latn-RS" sz="2600" dirty="0" smtClean="0">
                <a:latin typeface="Times New Roman" pitchFamily="18" charset="0"/>
                <a:cs typeface="Times New Roman" pitchFamily="18" charset="0"/>
              </a:rPr>
              <a:t>of </a:t>
            </a:r>
            <a:r>
              <a:rPr lang="en-US" sz="2600" dirty="0" smtClean="0">
                <a:latin typeface="Times New Roman" pitchFamily="18" charset="0"/>
                <a:cs typeface="Times New Roman" pitchFamily="18" charset="0"/>
              </a:rPr>
              <a:t>secretion</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of progesterone and estrogen</a:t>
            </a:r>
            <a:endParaRPr sz="2600" spc="-40" dirty="0">
              <a:solidFill>
                <a:srgbClr val="000000"/>
              </a:solidFill>
              <a:latin typeface="Times New Roman" pitchFamily="18" charset="0"/>
              <a:cs typeface="Times New Roman" pitchFamily="18" charset="0"/>
            </a:endParaRPr>
          </a:p>
        </p:txBody>
      </p:sp>
      <p:sp>
        <p:nvSpPr>
          <p:cNvPr id="6" name="object 6"/>
          <p:cNvSpPr txBox="1"/>
          <p:nvPr/>
        </p:nvSpPr>
        <p:spPr>
          <a:xfrm>
            <a:off x="533400" y="3048000"/>
            <a:ext cx="7132195" cy="371897"/>
          </a:xfrm>
          <a:prstGeom prst="rect">
            <a:avLst/>
          </a:prstGeom>
        </p:spPr>
        <p:txBody>
          <a:bodyPr vert="horz" wrap="square" lIns="0" tIns="0" rIns="0" bIns="0" rtlCol="0">
            <a:spAutoFit/>
          </a:bodyPr>
          <a:lstStyle/>
          <a:p>
            <a:pPr>
              <a:lnSpc>
                <a:spcPts val="2894"/>
              </a:lnSpc>
            </a:pPr>
            <a:r>
              <a:rPr sz="2600">
                <a:solidFill>
                  <a:srgbClr val="000000"/>
                </a:solidFill>
                <a:latin typeface="Times New Roman" pitchFamily="18" charset="0"/>
                <a:cs typeface="Times New Roman" pitchFamily="18" charset="0"/>
              </a:rPr>
              <a:t>•</a:t>
            </a:r>
            <a:r>
              <a:rPr sz="2600" spc="1022">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In men, a decrease in testosterone</a:t>
            </a:r>
            <a:r>
              <a:rPr sz="2600" spc="176" smtClean="0">
                <a:solidFill>
                  <a:srgbClr val="000000"/>
                </a:solidFill>
                <a:latin typeface="Times New Roman" pitchFamily="18" charset="0"/>
                <a:cs typeface="Times New Roman" pitchFamily="18" charset="0"/>
              </a:rPr>
              <a:t> </a:t>
            </a:r>
            <a:endParaRPr sz="2600" spc="-18" dirty="0">
              <a:solidFill>
                <a:srgbClr val="000000"/>
              </a:solidFill>
              <a:latin typeface="Times New Roman" pitchFamily="18" charset="0"/>
              <a:cs typeface="Times New Roman" pitchFamily="18" charset="0"/>
            </a:endParaRPr>
          </a:p>
        </p:txBody>
      </p:sp>
      <p:sp>
        <p:nvSpPr>
          <p:cNvPr id="7" name="object 7"/>
          <p:cNvSpPr txBox="1"/>
          <p:nvPr/>
        </p:nvSpPr>
        <p:spPr>
          <a:xfrm>
            <a:off x="549253" y="3660480"/>
            <a:ext cx="8534313"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Decrease in the concentration of neurotransmitters </a:t>
            </a:r>
            <a:r>
              <a:rPr lang="en-US" sz="2600" dirty="0" smtClean="0">
                <a:latin typeface="Times New Roman" pitchFamily="18" charset="0"/>
                <a:cs typeface="Times New Roman" pitchFamily="18" charset="0"/>
              </a:rPr>
              <a:t>(dopamine, noradrenaline, serotonin, GABA, acetylcholine)</a:t>
            </a:r>
            <a:endParaRPr sz="2600" spc="-18" dirty="0">
              <a:solidFill>
                <a:srgbClr val="000000"/>
              </a:solidFill>
              <a:latin typeface="Times New Roman" pitchFamily="18" charset="0"/>
              <a:cs typeface="Times New Roman" pitchFamily="18" charset="0"/>
            </a:endParaRPr>
          </a:p>
        </p:txBody>
      </p:sp>
      <p:sp>
        <p:nvSpPr>
          <p:cNvPr id="8" name="object 8"/>
          <p:cNvSpPr txBox="1"/>
          <p:nvPr/>
        </p:nvSpPr>
        <p:spPr>
          <a:xfrm>
            <a:off x="609600" y="4953000"/>
            <a:ext cx="8229600" cy="1115690"/>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87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physiological involution of the brain: </a:t>
            </a:r>
            <a:r>
              <a:rPr lang="en-US" sz="2600" dirty="0" smtClean="0">
                <a:latin typeface="Times New Roman" pitchFamily="18" charset="0"/>
                <a:cs typeface="Times New Roman" pitchFamily="18" charset="0"/>
              </a:rPr>
              <a:t>reduction in the number of neurons, reduction of synapses, increased </a:t>
            </a:r>
            <a:r>
              <a:rPr lang="en-US" sz="2600" dirty="0" err="1" smtClean="0">
                <a:latin typeface="Times New Roman" pitchFamily="18" charset="0"/>
                <a:cs typeface="Times New Roman" pitchFamily="18" charset="0"/>
              </a:rPr>
              <a:t>lability</a:t>
            </a:r>
            <a:r>
              <a:rPr lang="en-US" sz="2600" dirty="0" smtClean="0">
                <a:latin typeface="Times New Roman" pitchFamily="18" charset="0"/>
                <a:cs typeface="Times New Roman" pitchFamily="18" charset="0"/>
              </a:rPr>
              <a:t> of the hypothalamic-pituitary axis in response to stress</a:t>
            </a:r>
            <a:r>
              <a:rPr lang="sr-Latn-RS" sz="2600" dirty="0" smtClean="0">
                <a:latin typeface="Times New Roman" pitchFamily="18" charset="0"/>
                <a:cs typeface="Times New Roman" pitchFamily="18" charset="0"/>
              </a:rPr>
              <a:t>.</a:t>
            </a:r>
            <a:r>
              <a:rPr sz="2600" spc="336" dirty="0" smtClean="0">
                <a:solidFill>
                  <a:srgbClr val="000000"/>
                </a:solidFill>
                <a:latin typeface="Times New Roman" pitchFamily="18" charset="0"/>
                <a:cs typeface="Times New Roman" pitchFamily="18" charset="0"/>
              </a:rPr>
              <a:t> </a:t>
            </a:r>
            <a:endParaRPr sz="2600" dirty="0">
              <a:solidFill>
                <a:srgbClr val="000000"/>
              </a:solidFill>
              <a:latin typeface="Times New Roman" pitchFamily="18" charset="0"/>
              <a:cs typeface="Times New Roman" pitchFamily="18" charset="0"/>
            </a:endParaRPr>
          </a:p>
        </p:txBody>
      </p:sp>
    </p:spTree>
  </p:cSld>
  <p:clrMapOvr>
    <a:masterClrMapping/>
  </p:clrMapOvr>
  <p:transition advTm="54803"/>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57248" y="595396"/>
            <a:ext cx="4182450" cy="525785"/>
          </a:xfrm>
          <a:prstGeom prst="rect">
            <a:avLst/>
          </a:prstGeom>
        </p:spPr>
        <p:txBody>
          <a:bodyPr vert="horz" wrap="square" lIns="0" tIns="0" rIns="0" bIns="0" rtlCol="0">
            <a:spAutoFit/>
          </a:bodyPr>
          <a:lstStyle/>
          <a:p>
            <a:pPr>
              <a:lnSpc>
                <a:spcPts val="4147"/>
              </a:lnSpc>
            </a:pPr>
            <a:r>
              <a:rPr lang="sr-Latn-RS" sz="4000" spc="-3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Stress theory</a:t>
            </a:r>
            <a:endParaRPr sz="4000" b="1" spc="37" dirty="0">
              <a:solidFill>
                <a:srgbClr val="C00000"/>
              </a:solidFill>
              <a:latin typeface="Times New Roman" pitchFamily="18" charset="0"/>
              <a:cs typeface="Times New Roman" pitchFamily="18" charset="0"/>
            </a:endParaRPr>
          </a:p>
        </p:txBody>
      </p:sp>
      <p:sp>
        <p:nvSpPr>
          <p:cNvPr id="4" name="object 4"/>
          <p:cNvSpPr txBox="1"/>
          <p:nvPr/>
        </p:nvSpPr>
        <p:spPr>
          <a:xfrm>
            <a:off x="473062" y="1466923"/>
            <a:ext cx="8505284" cy="371897"/>
          </a:xfrm>
          <a:prstGeom prst="rect">
            <a:avLst/>
          </a:prstGeom>
        </p:spPr>
        <p:txBody>
          <a:bodyPr vert="horz" wrap="square" lIns="0" tIns="0" rIns="0" bIns="0" rtlCol="0">
            <a:spAutoFit/>
          </a:bodyPr>
          <a:lstStyle/>
          <a:p>
            <a:pPr>
              <a:lnSpc>
                <a:spcPts val="2896"/>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Reduction of the body's ability to tolerate stress.</a:t>
            </a:r>
            <a:endParaRPr sz="2800" spc="-37" dirty="0">
              <a:solidFill>
                <a:srgbClr val="000000"/>
              </a:solidFill>
              <a:latin typeface="Times New Roman" pitchFamily="18" charset="0"/>
              <a:cs typeface="Times New Roman" pitchFamily="18" charset="0"/>
            </a:endParaRPr>
          </a:p>
        </p:txBody>
      </p:sp>
      <p:sp>
        <p:nvSpPr>
          <p:cNvPr id="6" name="object 5"/>
          <p:cNvSpPr txBox="1"/>
          <p:nvPr/>
        </p:nvSpPr>
        <p:spPr>
          <a:xfrm>
            <a:off x="816284" y="1896195"/>
            <a:ext cx="13336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Tree>
  </p:cSld>
  <p:clrMapOvr>
    <a:masterClrMapping/>
  </p:clrMapOvr>
  <p:transition advTm="80952"/>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22350" y="564389"/>
            <a:ext cx="7009045" cy="601062"/>
          </a:xfrm>
          <a:prstGeom prst="rect">
            <a:avLst/>
          </a:prstGeom>
        </p:spPr>
        <p:txBody>
          <a:bodyPr vert="horz" wrap="square" lIns="0" tIns="0" rIns="0" bIns="0" rtlCol="0">
            <a:spAutoFit/>
          </a:bodyPr>
          <a:lstStyle/>
          <a:p>
            <a:pPr>
              <a:lnSpc>
                <a:spcPts val="4618"/>
              </a:lnSpc>
            </a:pPr>
            <a:r>
              <a:rPr lang="en-US" sz="4000" b="1" dirty="0" smtClean="0">
                <a:solidFill>
                  <a:srgbClr val="C00000"/>
                </a:solidFill>
                <a:latin typeface="Times New Roman" pitchFamily="18" charset="0"/>
                <a:cs typeface="Times New Roman" pitchFamily="18" charset="0"/>
              </a:rPr>
              <a:t>Cellular theories of stress</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61" y="1567211"/>
            <a:ext cx="8442325"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Accumulation of damage that leads to a gradual decrease in the function and ability of cells to divide</a:t>
            </a:r>
            <a:endParaRPr sz="2600" spc="-20" dirty="0">
              <a:solidFill>
                <a:srgbClr val="000000"/>
              </a:solidFill>
              <a:latin typeface="Times New Roman" pitchFamily="18" charset="0"/>
              <a:cs typeface="Times New Roman" pitchFamily="18" charset="0"/>
            </a:endParaRPr>
          </a:p>
        </p:txBody>
      </p:sp>
      <p:sp>
        <p:nvSpPr>
          <p:cNvPr id="6" name="object 6"/>
          <p:cNvSpPr txBox="1"/>
          <p:nvPr/>
        </p:nvSpPr>
        <p:spPr>
          <a:xfrm>
            <a:off x="549271" y="2630763"/>
            <a:ext cx="9165356" cy="897682"/>
          </a:xfrm>
          <a:prstGeom prst="rect">
            <a:avLst/>
          </a:prstGeom>
        </p:spPr>
        <p:txBody>
          <a:bodyPr vert="horz" wrap="square" lIns="0" tIns="0" rIns="0" bIns="0" rtlCol="0">
            <a:spAutoFit/>
          </a:bodyPr>
          <a:lstStyle/>
          <a:p>
            <a:pPr marL="457200" indent="-457200">
              <a:lnSpc>
                <a:spcPts val="2894"/>
              </a:lnSpc>
              <a:buFont typeface="Wingdings" pitchFamily="2" charset="2"/>
              <a:buChar char="ü"/>
            </a:pPr>
            <a:r>
              <a:rPr lang="en-US" sz="2600" dirty="0" smtClean="0">
                <a:latin typeface="Times New Roman" pitchFamily="18" charset="0"/>
                <a:cs typeface="Times New Roman" pitchFamily="18" charset="0"/>
              </a:rPr>
              <a:t>Theory of replicative age (</a:t>
            </a:r>
            <a:r>
              <a:rPr lang="en-US" sz="2600" dirty="0" err="1" smtClean="0">
                <a:latin typeface="Times New Roman" pitchFamily="18" charset="0"/>
                <a:cs typeface="Times New Roman" pitchFamily="18" charset="0"/>
              </a:rPr>
              <a:t>telomer</a:t>
            </a:r>
            <a:r>
              <a:rPr lang="sr-Latn-RS" sz="2600" dirty="0" smtClean="0">
                <a:latin typeface="Times New Roman" pitchFamily="18" charset="0"/>
                <a:cs typeface="Times New Roman" pitchFamily="18" charset="0"/>
              </a:rPr>
              <a:t>ic</a:t>
            </a:r>
            <a:r>
              <a:rPr lang="en-US" sz="2600" dirty="0" smtClean="0">
                <a:latin typeface="Times New Roman" pitchFamily="18" charset="0"/>
                <a:cs typeface="Times New Roman" pitchFamily="18" charset="0"/>
              </a:rPr>
              <a:t> theory) </a:t>
            </a:r>
            <a:endParaRPr sz="2600" spc="-41" dirty="0">
              <a:solidFill>
                <a:srgbClr val="000000"/>
              </a:solidFill>
              <a:latin typeface="Times New Roman" pitchFamily="18" charset="0"/>
              <a:cs typeface="Times New Roman" pitchFamily="18" charset="0"/>
            </a:endParaRPr>
          </a:p>
          <a:p>
            <a:pPr marL="457203" marR="0" indent="-457200">
              <a:lnSpc>
                <a:spcPts val="2896"/>
              </a:lnSpc>
              <a:spcBef>
                <a:spcPts val="1234"/>
              </a:spcBef>
              <a:spcAft>
                <a:spcPts val="0"/>
              </a:spcAft>
              <a:buFont typeface="Wingdings" pitchFamily="2" charset="2"/>
              <a:buChar char="ü"/>
            </a:pPr>
            <a:r>
              <a:rPr lang="en-US" sz="2600" dirty="0" smtClean="0">
                <a:latin typeface="Times New Roman" pitchFamily="18" charset="0"/>
                <a:cs typeface="Times New Roman" pitchFamily="18" charset="0"/>
              </a:rPr>
              <a:t>Error theory</a:t>
            </a:r>
            <a:endParaRPr sz="2600" spc="-47" dirty="0">
              <a:solidFill>
                <a:srgbClr val="000000"/>
              </a:solidFill>
              <a:latin typeface="Times New Roman" pitchFamily="18" charset="0"/>
              <a:cs typeface="Times New Roman" pitchFamily="18" charset="0"/>
            </a:endParaRPr>
          </a:p>
        </p:txBody>
      </p:sp>
      <p:sp>
        <p:nvSpPr>
          <p:cNvPr id="7" name="object 7"/>
          <p:cNvSpPr txBox="1"/>
          <p:nvPr/>
        </p:nvSpPr>
        <p:spPr>
          <a:xfrm>
            <a:off x="549266" y="3669996"/>
            <a:ext cx="4608717" cy="371897"/>
          </a:xfrm>
          <a:prstGeom prst="rect">
            <a:avLst/>
          </a:prstGeom>
        </p:spPr>
        <p:txBody>
          <a:bodyPr vert="horz" wrap="square" lIns="0" tIns="0" rIns="0" bIns="0" rtlCol="0">
            <a:spAutoFit/>
          </a:bodyPr>
          <a:lstStyle/>
          <a:p>
            <a:pPr marL="457200" indent="-457200">
              <a:lnSpc>
                <a:spcPts val="2896"/>
              </a:lnSpc>
              <a:buFont typeface="Wingdings" pitchFamily="2" charset="2"/>
              <a:buChar char="ü"/>
            </a:pPr>
            <a:r>
              <a:rPr lang="en-US" sz="2600" dirty="0" smtClean="0">
                <a:latin typeface="Times New Roman" pitchFamily="18" charset="0"/>
                <a:cs typeface="Times New Roman" pitchFamily="18" charset="0"/>
              </a:rPr>
              <a:t>Mitochondrial theory</a:t>
            </a:r>
            <a:endParaRPr sz="2600" spc="-43" dirty="0">
              <a:solidFill>
                <a:srgbClr val="000000"/>
              </a:solidFill>
              <a:latin typeface="Times New Roman" pitchFamily="18" charset="0"/>
              <a:cs typeface="Times New Roman" pitchFamily="18" charset="0"/>
            </a:endParaRPr>
          </a:p>
        </p:txBody>
      </p:sp>
      <p:sp>
        <p:nvSpPr>
          <p:cNvPr id="8" name="object 8"/>
          <p:cNvSpPr txBox="1"/>
          <p:nvPr/>
        </p:nvSpPr>
        <p:spPr>
          <a:xfrm>
            <a:off x="549261" y="4185375"/>
            <a:ext cx="6973949" cy="1256754"/>
          </a:xfrm>
          <a:prstGeom prst="rect">
            <a:avLst/>
          </a:prstGeom>
        </p:spPr>
        <p:txBody>
          <a:bodyPr vert="horz" wrap="square" lIns="0" tIns="0" rIns="0" bIns="0" rtlCol="0">
            <a:spAutoFit/>
          </a:bodyPr>
          <a:lstStyle/>
          <a:p>
            <a:pPr marL="457208" marR="0" indent="-457200">
              <a:lnSpc>
                <a:spcPts val="2894"/>
              </a:lnSpc>
              <a:spcBef>
                <a:spcPts val="0"/>
              </a:spcBef>
              <a:spcAft>
                <a:spcPts val="0"/>
              </a:spcAft>
              <a:buFont typeface="Wingdings" pitchFamily="2" charset="2"/>
              <a:buChar char="ü"/>
            </a:pPr>
            <a:r>
              <a:rPr lang="en-US" sz="2600" dirty="0" smtClean="0">
                <a:latin typeface="Times New Roman" pitchFamily="18" charset="0"/>
                <a:cs typeface="Times New Roman" pitchFamily="18" charset="0"/>
              </a:rPr>
              <a:t>Free radical theory </a:t>
            </a:r>
            <a:endParaRPr sz="2600" spc="-37" dirty="0" smtClean="0">
              <a:solidFill>
                <a:srgbClr val="000000"/>
              </a:solidFill>
              <a:latin typeface="Times New Roman" pitchFamily="18" charset="0"/>
              <a:cs typeface="Times New Roman" pitchFamily="18" charset="0"/>
            </a:endParaRPr>
          </a:p>
          <a:p>
            <a:pPr marL="457200" indent="-457200">
              <a:lnSpc>
                <a:spcPts val="2894"/>
              </a:lnSpc>
              <a:spcBef>
                <a:spcPts val="1109"/>
              </a:spcBef>
              <a:buFont typeface="Wingdings" pitchFamily="2" charset="2"/>
              <a:buChar char="ü"/>
            </a:pPr>
            <a:r>
              <a:rPr lang="en-US" sz="2600" dirty="0" smtClean="0">
                <a:latin typeface="Times New Roman" pitchFamily="18" charset="0"/>
                <a:cs typeface="Times New Roman" pitchFamily="18" charset="0"/>
              </a:rPr>
              <a:t>Theory of </a:t>
            </a:r>
            <a:r>
              <a:rPr lang="sr-Latn-RS" sz="2600" dirty="0" smtClean="0">
                <a:latin typeface="Times New Roman" pitchFamily="18" charset="0"/>
                <a:cs typeface="Times New Roman" pitchFamily="18" charset="0"/>
              </a:rPr>
              <a:t>the </a:t>
            </a:r>
            <a:r>
              <a:rPr lang="en-US" sz="2600" dirty="0" smtClean="0">
                <a:latin typeface="Times New Roman" pitchFamily="18" charset="0"/>
                <a:cs typeface="Times New Roman" pitchFamily="18" charset="0"/>
              </a:rPr>
              <a:t>accumulation of harmful substances</a:t>
            </a:r>
            <a:endParaRPr sz="2600" spc="-54" dirty="0">
              <a:solidFill>
                <a:srgbClr val="000000"/>
              </a:solidFill>
              <a:latin typeface="Times New Roman" pitchFamily="18" charset="0"/>
              <a:cs typeface="Times New Roman" pitchFamily="18" charset="0"/>
            </a:endParaRPr>
          </a:p>
        </p:txBody>
      </p:sp>
      <p:sp>
        <p:nvSpPr>
          <p:cNvPr id="9" name="object 5"/>
          <p:cNvSpPr txBox="1"/>
          <p:nvPr/>
        </p:nvSpPr>
        <p:spPr>
          <a:xfrm>
            <a:off x="892493" y="2125056"/>
            <a:ext cx="8600112"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3" dirty="0">
              <a:solidFill>
                <a:srgbClr val="000000"/>
              </a:solidFill>
              <a:latin typeface="BIIBQK+TimesNewRoman"/>
              <a:cs typeface="BIIBQK+TimesNewRoman"/>
            </a:endParaRPr>
          </a:p>
        </p:txBody>
      </p:sp>
    </p:spTree>
  </p:cSld>
  <p:clrMapOvr>
    <a:masterClrMapping/>
  </p:clrMapOvr>
  <p:transition advTm="2574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055370" y="595396"/>
            <a:ext cx="8078039" cy="525785"/>
          </a:xfrm>
          <a:prstGeom prst="rect">
            <a:avLst/>
          </a:prstGeom>
        </p:spPr>
        <p:txBody>
          <a:bodyPr vert="horz" wrap="square" lIns="0" tIns="0" rIns="0" bIns="0" rtlCol="0">
            <a:spAutoFit/>
          </a:bodyPr>
          <a:lstStyle/>
          <a:p>
            <a:pPr>
              <a:lnSpc>
                <a:spcPts val="4147"/>
              </a:lnSpc>
            </a:pPr>
            <a:r>
              <a:rPr lang="sr-Latn-RS" sz="4000" spc="-6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Mechanisms of cellular aging</a:t>
            </a:r>
            <a:r>
              <a:rPr sz="4000" b="1" spc="-980" dirty="0" smtClean="0">
                <a:solidFill>
                  <a:srgbClr val="C00000"/>
                </a:solidFill>
                <a:latin typeface="Times New Roman" pitchFamily="18" charset="0"/>
                <a:cs typeface="Times New Roman" pitchFamily="18" charset="0"/>
              </a:rPr>
              <a:t> </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73599" y="1695904"/>
            <a:ext cx="8366138"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Apart from the fact that different cells age differently, they also age in different ways.</a:t>
            </a:r>
            <a:endParaRPr sz="2600" spc="-37" dirty="0">
              <a:solidFill>
                <a:srgbClr val="000000"/>
              </a:solidFill>
              <a:latin typeface="Times New Roman" pitchFamily="18" charset="0"/>
              <a:cs typeface="Times New Roman" pitchFamily="18" charset="0"/>
            </a:endParaRPr>
          </a:p>
        </p:txBody>
      </p:sp>
      <p:sp>
        <p:nvSpPr>
          <p:cNvPr id="6" name="object 6"/>
          <p:cNvSpPr txBox="1"/>
          <p:nvPr/>
        </p:nvSpPr>
        <p:spPr>
          <a:xfrm>
            <a:off x="557737" y="2819400"/>
            <a:ext cx="8382000" cy="1115690"/>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Postmitotic</a:t>
            </a:r>
            <a:r>
              <a:rPr lang="en-US" sz="2600" dirty="0" smtClean="0">
                <a:latin typeface="Times New Roman" pitchFamily="18" charset="0"/>
                <a:cs typeface="Times New Roman" pitchFamily="18" charset="0"/>
              </a:rPr>
              <a:t> (as muscle and nerve cells) age mainly due to </a:t>
            </a:r>
            <a:r>
              <a:rPr lang="en-US" sz="2600" b="1" dirty="0" smtClean="0">
                <a:solidFill>
                  <a:schemeClr val="accent2">
                    <a:lumMod val="75000"/>
                  </a:schemeClr>
                </a:solidFill>
                <a:latin typeface="Times New Roman" pitchFamily="18" charset="0"/>
                <a:cs typeface="Times New Roman" pitchFamily="18" charset="0"/>
              </a:rPr>
              <a:t>extracellular and cellular damage that they accumulate over time</a:t>
            </a:r>
            <a:r>
              <a:rPr lang="sr-Latn-RS" sz="2600" b="1" dirty="0" smtClean="0">
                <a:solidFill>
                  <a:schemeClr val="accent2">
                    <a:lumMod val="75000"/>
                  </a:schemeClr>
                </a:solidFill>
                <a:latin typeface="Times New Roman" pitchFamily="18" charset="0"/>
                <a:cs typeface="Times New Roman" pitchFamily="18" charset="0"/>
              </a:rPr>
              <a:t>.</a:t>
            </a:r>
            <a:r>
              <a:rPr sz="2600" b="1" spc="112" dirty="0" smtClean="0">
                <a:solidFill>
                  <a:schemeClr val="accent2">
                    <a:lumMod val="75000"/>
                  </a:schemeClr>
                </a:solidFill>
                <a:latin typeface="Times New Roman" pitchFamily="18" charset="0"/>
                <a:cs typeface="Times New Roman" pitchFamily="18" charset="0"/>
              </a:rPr>
              <a:t> </a:t>
            </a:r>
            <a:endParaRPr sz="2600" b="1" dirty="0">
              <a:solidFill>
                <a:schemeClr val="accent2">
                  <a:lumMod val="75000"/>
                </a:schemeClr>
              </a:solidFill>
              <a:latin typeface="Times New Roman" pitchFamily="18" charset="0"/>
              <a:cs typeface="Times New Roman" pitchFamily="18" charset="0"/>
            </a:endParaRPr>
          </a:p>
        </p:txBody>
      </p:sp>
      <p:sp>
        <p:nvSpPr>
          <p:cNvPr id="7" name="object 7"/>
          <p:cNvSpPr txBox="1"/>
          <p:nvPr/>
        </p:nvSpPr>
        <p:spPr>
          <a:xfrm>
            <a:off x="549270" y="4433010"/>
            <a:ext cx="7230036"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Mitotically active cells </a:t>
            </a:r>
            <a:r>
              <a:rPr lang="en-US" sz="2600" dirty="0" smtClean="0">
                <a:latin typeface="Times New Roman" pitchFamily="18" charset="0"/>
                <a:cs typeface="Times New Roman" pitchFamily="18" charset="0"/>
              </a:rPr>
              <a:t>age </a:t>
            </a:r>
            <a:r>
              <a:rPr lang="en-US" sz="2600" dirty="0">
                <a:latin typeface="Times New Roman" pitchFamily="18" charset="0"/>
                <a:cs typeface="Times New Roman" pitchFamily="18" charset="0"/>
              </a:rPr>
              <a:t>due to </a:t>
            </a:r>
            <a:r>
              <a:rPr lang="en-US" sz="2600" b="1" dirty="0">
                <a:solidFill>
                  <a:schemeClr val="accent2">
                    <a:lumMod val="75000"/>
                  </a:schemeClr>
                </a:solidFill>
                <a:latin typeface="Times New Roman" pitchFamily="18" charset="0"/>
                <a:cs typeface="Times New Roman" pitchFamily="18" charset="0"/>
              </a:rPr>
              <a:t>telomere shortening</a:t>
            </a:r>
            <a:endParaRPr sz="2600" b="1" spc="-37" dirty="0" smtClean="0">
              <a:solidFill>
                <a:schemeClr val="accent2">
                  <a:lumMod val="75000"/>
                </a:schemeClr>
              </a:solidFill>
              <a:latin typeface="Times New Roman" pitchFamily="18" charset="0"/>
              <a:cs typeface="Times New Roman" pitchFamily="18" charset="0"/>
            </a:endParaRPr>
          </a:p>
        </p:txBody>
      </p:sp>
      <p:sp>
        <p:nvSpPr>
          <p:cNvPr id="8" name="object 5"/>
          <p:cNvSpPr txBox="1"/>
          <p:nvPr/>
        </p:nvSpPr>
        <p:spPr>
          <a:xfrm>
            <a:off x="892484" y="2125057"/>
            <a:ext cx="5730204"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3151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65200" y="614446"/>
            <a:ext cx="7138112" cy="526554"/>
          </a:xfrm>
          <a:prstGeom prst="rect">
            <a:avLst/>
          </a:prstGeom>
        </p:spPr>
        <p:txBody>
          <a:bodyPr vert="horz" wrap="square" lIns="0" tIns="0" rIns="0" bIns="0" rtlCol="0">
            <a:spAutoFit/>
          </a:bodyPr>
          <a:lstStyle/>
          <a:p>
            <a:pPr>
              <a:lnSpc>
                <a:spcPts val="4147"/>
              </a:lnSpc>
            </a:pPr>
            <a:r>
              <a:rPr lang="sr-Latn-RS" sz="4000" spc="-34"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The theory of cellular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9160267" cy="743793"/>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sr-Latn-RS" sz="2800" spc="1022" dirty="0">
                <a:solidFill>
                  <a:srgbClr val="000000"/>
                </a:solidFill>
                <a:latin typeface="Times New Roman"/>
                <a:cs typeface="Times New Roman"/>
              </a:rPr>
              <a:t> </a:t>
            </a:r>
            <a:r>
              <a:rPr lang="sr-Latn-RS" sz="2800" dirty="0" smtClean="0">
                <a:latin typeface="Times New Roman" pitchFamily="18" charset="0"/>
                <a:cs typeface="Times New Roman" pitchFamily="18" charset="0"/>
              </a:rPr>
              <a:t>S</a:t>
            </a:r>
            <a:r>
              <a:rPr lang="en-US" sz="2800" dirty="0" err="1" smtClean="0">
                <a:latin typeface="Times New Roman" pitchFamily="18" charset="0"/>
                <a:cs typeface="Times New Roman" pitchFamily="18" charset="0"/>
              </a:rPr>
              <a:t>hortening</a:t>
            </a:r>
            <a:r>
              <a:rPr lang="sr-Latn-RS" sz="2800" dirty="0" smtClean="0">
                <a:latin typeface="Times New Roman" pitchFamily="18" charset="0"/>
                <a:cs typeface="Times New Roman" pitchFamily="18" charset="0"/>
              </a:rPr>
              <a:t> of telomeres</a:t>
            </a:r>
            <a:r>
              <a:rPr lang="en-US" sz="2800" dirty="0" smtClean="0">
                <a:latin typeface="Times New Roman" pitchFamily="18" charset="0"/>
                <a:cs typeface="Times New Roman" pitchFamily="18" charset="0"/>
              </a:rPr>
              <a:t>, a marker of cellular </a:t>
            </a:r>
            <a:r>
              <a:rPr lang="en-US" sz="2800" dirty="0" err="1" smtClean="0">
                <a:latin typeface="Times New Roman" pitchFamily="18" charset="0"/>
                <a:cs typeface="Times New Roman" pitchFamily="18" charset="0"/>
              </a:rPr>
              <a:t>agin</a:t>
            </a:r>
            <a:r>
              <a:rPr lang="sr-Latn-RS" sz="2800" dirty="0" smtClean="0">
                <a:latin typeface="Times New Roman" pitchFamily="18" charset="0"/>
                <a:cs typeface="Times New Roman" pitchFamily="18" charset="0"/>
              </a:rPr>
              <a:t>g</a:t>
            </a:r>
            <a:r>
              <a:rPr lang="en-US" sz="2800" dirty="0" smtClean="0">
                <a:latin typeface="Times New Roman" pitchFamily="18" charset="0"/>
                <a:cs typeface="Times New Roman" pitchFamily="18" charset="0"/>
              </a:rPr>
              <a:t> </a:t>
            </a:r>
            <a:endParaRPr lang="sr-Latn-RS" sz="2800" dirty="0" smtClean="0">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 It is also known as </a:t>
            </a:r>
            <a:r>
              <a:rPr lang="en-US" sz="2800" dirty="0" smtClean="0">
                <a:latin typeface="Times New Roman" pitchFamily="18" charset="0"/>
                <a:cs typeface="Times New Roman" pitchFamily="18" charset="0"/>
              </a:rPr>
              <a:t>replicative aging</a:t>
            </a:r>
            <a:r>
              <a:rPr sz="2800" spc="119" dirty="0" smtClean="0">
                <a:solidFill>
                  <a:srgbClr val="000000"/>
                </a:solidFill>
                <a:latin typeface="Times New Roman" pitchFamily="18" charset="0"/>
                <a:cs typeface="Times New Roman" pitchFamily="18" charset="0"/>
              </a:rPr>
              <a:t> </a:t>
            </a:r>
            <a:endParaRPr sz="2800" spc="-33" dirty="0">
              <a:solidFill>
                <a:srgbClr val="000000"/>
              </a:solidFill>
              <a:latin typeface="Times New Roman" pitchFamily="18" charset="0"/>
              <a:cs typeface="Times New Roman" pitchFamily="18" charset="0"/>
            </a:endParaRPr>
          </a:p>
        </p:txBody>
      </p:sp>
      <p:sp>
        <p:nvSpPr>
          <p:cNvPr id="6" name="object 6"/>
          <p:cNvSpPr txBox="1"/>
          <p:nvPr/>
        </p:nvSpPr>
        <p:spPr>
          <a:xfrm>
            <a:off x="5638803" y="5716571"/>
            <a:ext cx="1956998" cy="550299"/>
          </a:xfrm>
          <a:prstGeom prst="rect">
            <a:avLst/>
          </a:prstGeom>
        </p:spPr>
        <p:txBody>
          <a:bodyPr vert="horz" wrap="square" lIns="0" tIns="0" rIns="0" bIns="0" rtlCol="0">
            <a:spAutoFit/>
          </a:bodyPr>
          <a:lstStyle/>
          <a:p>
            <a:pPr marL="0" marR="0">
              <a:lnSpc>
                <a:spcPts val="1633"/>
              </a:lnSpc>
              <a:spcBef>
                <a:spcPts val="0"/>
              </a:spcBef>
              <a:spcAft>
                <a:spcPts val="0"/>
              </a:spcAft>
            </a:pPr>
            <a:r>
              <a:rPr sz="1800" spc="14" dirty="0">
                <a:solidFill>
                  <a:srgbClr val="000000"/>
                </a:solidFill>
                <a:latin typeface="MBFIKR+Times-Roman"/>
                <a:cs typeface="MBFIKR+Times-Roman"/>
              </a:rPr>
              <a:t>Leonard</a:t>
            </a:r>
            <a:r>
              <a:rPr sz="1800" spc="-81" dirty="0">
                <a:solidFill>
                  <a:srgbClr val="000000"/>
                </a:solidFill>
                <a:latin typeface="MBFIKR+Times-Roman"/>
                <a:cs typeface="MBFIKR+Times-Roman"/>
              </a:rPr>
              <a:t> </a:t>
            </a:r>
            <a:r>
              <a:rPr sz="1800" dirty="0">
                <a:solidFill>
                  <a:srgbClr val="000000"/>
                </a:solidFill>
                <a:latin typeface="MBFIKR+Times-Roman"/>
                <a:cs typeface="MBFIKR+Times-Roman"/>
              </a:rPr>
              <a:t>Hayflick</a:t>
            </a:r>
          </a:p>
        </p:txBody>
      </p:sp>
    </p:spTree>
  </p:cSld>
  <p:clrMapOvr>
    <a:masterClrMapping/>
  </p:clrMapOvr>
  <p:transition advTm="1233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429256" y="339491"/>
            <a:ext cx="2933899" cy="526554"/>
          </a:xfrm>
          <a:prstGeom prst="rect">
            <a:avLst/>
          </a:prstGeom>
        </p:spPr>
        <p:txBody>
          <a:bodyPr vert="horz" wrap="square" lIns="0" tIns="0" rIns="0" bIns="0" rtlCol="0">
            <a:spAutoFit/>
          </a:bodyPr>
          <a:lstStyle/>
          <a:p>
            <a:pPr>
              <a:lnSpc>
                <a:spcPts val="4147"/>
              </a:lnSpc>
            </a:pPr>
            <a:r>
              <a:rPr lang="sr-Latn-RS" sz="4000" spc="-4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Telomeres</a:t>
            </a:r>
            <a:endParaRPr sz="4000" b="1" spc="-43" dirty="0">
              <a:solidFill>
                <a:srgbClr val="C00000"/>
              </a:solidFill>
              <a:latin typeface="Times New Roman" pitchFamily="18" charset="0"/>
              <a:cs typeface="Times New Roman" pitchFamily="18" charset="0"/>
            </a:endParaRPr>
          </a:p>
        </p:txBody>
      </p:sp>
      <p:sp>
        <p:nvSpPr>
          <p:cNvPr id="4" name="object 4"/>
          <p:cNvSpPr txBox="1"/>
          <p:nvPr/>
        </p:nvSpPr>
        <p:spPr>
          <a:xfrm>
            <a:off x="457201" y="1199595"/>
            <a:ext cx="8458199"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Protective structures </a:t>
            </a:r>
            <a:r>
              <a:rPr lang="en-US" sz="2600" dirty="0" smtClean="0">
                <a:latin typeface="Times New Roman" pitchFamily="18" charset="0"/>
                <a:cs typeface="Times New Roman" pitchFamily="18" charset="0"/>
              </a:rPr>
              <a:t>at the ends of linear chromosomes</a:t>
            </a:r>
            <a:r>
              <a:rPr lang="sr-Latn-RS" sz="2600" dirty="0" smtClean="0">
                <a:latin typeface="Times New Roman" pitchFamily="18" charset="0"/>
                <a:cs typeface="Times New Roman" pitchFamily="18" charset="0"/>
              </a:rPr>
              <a:t> which</a:t>
            </a:r>
            <a:r>
              <a:rPr lang="en-US" sz="2600" dirty="0" smtClean="0">
                <a:latin typeface="Times New Roman" pitchFamily="18" charset="0"/>
                <a:cs typeface="Times New Roman" pitchFamily="18" charset="0"/>
              </a:rPr>
              <a:t> prevent the fusion of chromosome ends (TAGG)</a:t>
            </a:r>
            <a:r>
              <a:rPr sz="2600" spc="34" dirty="0" smtClean="0">
                <a:solidFill>
                  <a:srgbClr val="000000"/>
                </a:solidFill>
                <a:latin typeface="Times New Roman" pitchFamily="18" charset="0"/>
                <a:cs typeface="Times New Roman" pitchFamily="18" charset="0"/>
              </a:rPr>
              <a:t> </a:t>
            </a:r>
            <a:endParaRPr sz="2600" spc="-23" dirty="0">
              <a:solidFill>
                <a:srgbClr val="000000"/>
              </a:solidFill>
              <a:latin typeface="Times New Roman" pitchFamily="18" charset="0"/>
              <a:cs typeface="Times New Roman" pitchFamily="18" charset="0"/>
            </a:endParaRPr>
          </a:p>
        </p:txBody>
      </p:sp>
      <p:sp>
        <p:nvSpPr>
          <p:cNvPr id="5" name="object 5"/>
          <p:cNvSpPr txBox="1"/>
          <p:nvPr/>
        </p:nvSpPr>
        <p:spPr>
          <a:xfrm>
            <a:off x="457200" y="2430226"/>
            <a:ext cx="8073999"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spc="1022" dirty="0">
                <a:solidFill>
                  <a:srgbClr val="000000"/>
                </a:solidFill>
                <a:latin typeface="Times New Roman" pitchFamily="18" charset="0"/>
                <a:cs typeface="Times New Roman" pitchFamily="18" charset="0"/>
              </a:rPr>
              <a:t> </a:t>
            </a:r>
            <a:r>
              <a:rPr lang="sr-Latn-RS" sz="2600" dirty="0" smtClean="0">
                <a:latin typeface="Times New Roman" pitchFamily="18" charset="0"/>
                <a:cs typeface="Times New Roman" pitchFamily="18" charset="0"/>
              </a:rPr>
              <a:t>They are called </a:t>
            </a:r>
            <a:r>
              <a:rPr lang="en-US" sz="2600" b="1" dirty="0" smtClean="0">
                <a:latin typeface="Times New Roman" pitchFamily="18" charset="0"/>
                <a:cs typeface="Times New Roman" pitchFamily="18" charset="0"/>
              </a:rPr>
              <a:t>"cell clock„</a:t>
            </a:r>
            <a:r>
              <a:rPr lang="sr-Latn-RS" sz="2600" b="1"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because they regulate c</a:t>
            </a:r>
            <a:r>
              <a:rPr lang="en-US" sz="2600" dirty="0" smtClean="0">
                <a:latin typeface="Times New Roman" pitchFamily="18" charset="0"/>
                <a:cs typeface="Times New Roman" pitchFamily="18" charset="0"/>
              </a:rPr>
              <a:t>ell </a:t>
            </a:r>
            <a:r>
              <a:rPr lang="en-US" sz="2600" dirty="0">
                <a:latin typeface="Times New Roman" pitchFamily="18" charset="0"/>
                <a:cs typeface="Times New Roman" pitchFamily="18" charset="0"/>
              </a:rPr>
              <a:t>cycle </a:t>
            </a:r>
            <a:r>
              <a:rPr lang="sr-Latn-RS" sz="2600" dirty="0" smtClean="0">
                <a:latin typeface="Times New Roman" pitchFamily="18" charset="0"/>
                <a:cs typeface="Times New Roman" pitchFamily="18" charset="0"/>
              </a:rPr>
              <a:t>and </a:t>
            </a:r>
            <a:r>
              <a:rPr lang="en-US" sz="2600" dirty="0">
                <a:latin typeface="Times New Roman" pitchFamily="18" charset="0"/>
                <a:cs typeface="Times New Roman" pitchFamily="18" charset="0"/>
              </a:rPr>
              <a:t>cell division capacity </a:t>
            </a:r>
            <a:endParaRPr sz="2600" b="1" spc="-34" dirty="0">
              <a:solidFill>
                <a:srgbClr val="000000"/>
              </a:solidFill>
              <a:latin typeface="Times New Roman" pitchFamily="18" charset="0"/>
              <a:cs typeface="Times New Roman" pitchFamily="18" charset="0"/>
            </a:endParaRPr>
          </a:p>
        </p:txBody>
      </p:sp>
      <p:sp>
        <p:nvSpPr>
          <p:cNvPr id="6" name="object 6"/>
          <p:cNvSpPr txBox="1"/>
          <p:nvPr/>
        </p:nvSpPr>
        <p:spPr>
          <a:xfrm>
            <a:off x="457200" y="3505200"/>
            <a:ext cx="8458200" cy="1115690"/>
          </a:xfrm>
          <a:prstGeom prst="rect">
            <a:avLst/>
          </a:prstGeom>
        </p:spPr>
        <p:txBody>
          <a:bodyPr vert="horz" wrap="square" lIns="0" tIns="0" rIns="0" bIns="0" rtlCol="0">
            <a:spAutoFit/>
          </a:bodyPr>
          <a:lstStyle/>
          <a:p>
            <a:pPr>
              <a:lnSpc>
                <a:spcPts val="2894"/>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Dynamic structures are shared</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shortening the length with each division (impossibility of synthesis of new DNA at the ends of chromosomes</a:t>
            </a:r>
            <a:r>
              <a:rPr lang="en-US" sz="2600" dirty="0" smtClean="0">
                <a:latin typeface="Times New Roman" pitchFamily="18" charset="0"/>
                <a:cs typeface="Times New Roman" pitchFamily="18" charset="0"/>
              </a:rPr>
              <a:t>).</a:t>
            </a:r>
            <a:endParaRPr sz="2600" spc="-11" dirty="0">
              <a:solidFill>
                <a:srgbClr val="000000"/>
              </a:solidFill>
              <a:latin typeface="Times New Roman" pitchFamily="18" charset="0"/>
              <a:cs typeface="Times New Roman" pitchFamily="18" charset="0"/>
            </a:endParaRPr>
          </a:p>
        </p:txBody>
      </p:sp>
      <p:sp>
        <p:nvSpPr>
          <p:cNvPr id="7" name="object 7"/>
          <p:cNvSpPr txBox="1"/>
          <p:nvPr/>
        </p:nvSpPr>
        <p:spPr>
          <a:xfrm>
            <a:off x="457200" y="4724400"/>
            <a:ext cx="7636377" cy="1600438"/>
          </a:xfrm>
          <a:prstGeom prst="rect">
            <a:avLst/>
          </a:prstGeom>
        </p:spPr>
        <p:txBody>
          <a:bodyPr vert="horz" wrap="square" lIns="0" tIns="0" rIns="0" bIns="0" rtlCol="0">
            <a:spAutoFit/>
          </a:bodyPr>
          <a:lstStyle/>
          <a:p>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Cellular senescence in case of reaching a critical length </a:t>
            </a:r>
            <a:r>
              <a:rPr lang="en-US" sz="2600" b="1" dirty="0" smtClean="0">
                <a:latin typeface="Times New Roman" pitchFamily="18" charset="0"/>
                <a:cs typeface="Times New Roman" pitchFamily="18" charset="0"/>
              </a:rPr>
              <a:t>(</a:t>
            </a:r>
            <a:r>
              <a:rPr lang="sr-Latn-RS" sz="2600" b="1" dirty="0" smtClean="0">
                <a:latin typeface="Times New Roman" pitchFamily="18" charset="0"/>
                <a:cs typeface="Times New Roman" pitchFamily="18" charset="0"/>
              </a:rPr>
              <a:t>condition known as </a:t>
            </a:r>
            <a:r>
              <a:rPr lang="en-US" sz="2600" b="1" dirty="0" smtClean="0">
                <a:latin typeface="Times New Roman" pitchFamily="18" charset="0"/>
                <a:cs typeface="Times New Roman" pitchFamily="18" charset="0"/>
              </a:rPr>
              <a:t>"terminal deletion")</a:t>
            </a:r>
          </a:p>
          <a:p>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endParaRPr sz="2600" spc="-12" dirty="0">
              <a:solidFill>
                <a:srgbClr val="000000"/>
              </a:solidFill>
              <a:latin typeface="Times New Roman" pitchFamily="18" charset="0"/>
              <a:cs typeface="Times New Roman" pitchFamily="18" charset="0"/>
            </a:endParaRPr>
          </a:p>
        </p:txBody>
      </p:sp>
      <p:sp>
        <p:nvSpPr>
          <p:cNvPr id="11" name="object 8"/>
          <p:cNvSpPr txBox="1"/>
          <p:nvPr/>
        </p:nvSpPr>
        <p:spPr>
          <a:xfrm>
            <a:off x="892500" y="4909907"/>
            <a:ext cx="794884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4" dirty="0">
              <a:solidFill>
                <a:srgbClr val="000000"/>
              </a:solidFill>
              <a:latin typeface="NIKMHC+TimesNewRoman,Bold"/>
              <a:cs typeface="NIKMHC+TimesNewRoman,Bold"/>
            </a:endParaRPr>
          </a:p>
        </p:txBody>
      </p:sp>
    </p:spTree>
  </p:cSld>
  <p:clrMapOvr>
    <a:masterClrMapping/>
  </p:clrMapOvr>
  <p:transition advTm="3859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Tree>
  </p:cSld>
  <p:clrMapOvr>
    <a:masterClrMapping/>
  </p:clrMapOvr>
  <p:transition advTm="3644"/>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200402" y="363240"/>
            <a:ext cx="3389752" cy="525785"/>
          </a:xfrm>
          <a:prstGeom prst="rect">
            <a:avLst/>
          </a:prstGeom>
        </p:spPr>
        <p:txBody>
          <a:bodyPr vert="horz" wrap="square" lIns="0" tIns="0" rIns="0" bIns="0" rtlCol="0">
            <a:spAutoFit/>
          </a:bodyPr>
          <a:lstStyle/>
          <a:p>
            <a:pPr>
              <a:lnSpc>
                <a:spcPts val="4147"/>
              </a:lnSpc>
            </a:pPr>
            <a:r>
              <a:rPr lang="sr-Latn-RS" sz="4000" spc="-36"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Telomerase</a:t>
            </a:r>
            <a:endParaRPr sz="4000" b="1" spc="-36" dirty="0">
              <a:solidFill>
                <a:srgbClr val="C00000"/>
              </a:solidFill>
              <a:latin typeface="Times New Roman" pitchFamily="18" charset="0"/>
              <a:cs typeface="Times New Roman" pitchFamily="18" charset="0"/>
            </a:endParaRPr>
          </a:p>
        </p:txBody>
      </p:sp>
      <p:sp>
        <p:nvSpPr>
          <p:cNvPr id="4" name="object 4"/>
          <p:cNvSpPr txBox="1"/>
          <p:nvPr/>
        </p:nvSpPr>
        <p:spPr>
          <a:xfrm>
            <a:off x="549271" y="1428449"/>
            <a:ext cx="7667725"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Repair RNA enzymes </a:t>
            </a:r>
            <a:r>
              <a:rPr lang="en-US" sz="2600" dirty="0" smtClean="0">
                <a:latin typeface="Times New Roman" pitchFamily="18" charset="0"/>
                <a:cs typeface="Times New Roman" pitchFamily="18" charset="0"/>
              </a:rPr>
              <a:t>for telomere repair</a:t>
            </a:r>
            <a:endParaRPr lang="sr-Latn-RS" sz="2600" dirty="0" smtClean="0">
              <a:latin typeface="Times New Roman" pitchFamily="18" charset="0"/>
              <a:cs typeface="Times New Roman" pitchFamily="18" charset="0"/>
            </a:endParaRPr>
          </a:p>
          <a:p>
            <a:pPr>
              <a:lnSpc>
                <a:spcPts val="2896"/>
              </a:lnSpc>
            </a:pPr>
            <a:endParaRPr sz="2600" spc="-23" dirty="0">
              <a:solidFill>
                <a:srgbClr val="000000"/>
              </a:solidFill>
              <a:latin typeface="Times New Roman" pitchFamily="18" charset="0"/>
              <a:cs typeface="Times New Roman" pitchFamily="18" charset="0"/>
            </a:endParaRPr>
          </a:p>
        </p:txBody>
      </p:sp>
      <p:sp>
        <p:nvSpPr>
          <p:cNvPr id="7" name="object 7"/>
          <p:cNvSpPr txBox="1"/>
          <p:nvPr/>
        </p:nvSpPr>
        <p:spPr>
          <a:xfrm>
            <a:off x="533400" y="2001012"/>
            <a:ext cx="7373038"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en-US" sz="2600" dirty="0" smtClean="0">
                <a:latin typeface="Times New Roman" pitchFamily="18" charset="0"/>
                <a:cs typeface="Times New Roman" pitchFamily="18" charset="0"/>
              </a:rPr>
              <a:t> Increasing telomere length </a:t>
            </a:r>
            <a:r>
              <a:rPr lang="en-US" sz="2600" b="1" dirty="0" smtClean="0">
                <a:latin typeface="Times New Roman" pitchFamily="18" charset="0"/>
                <a:cs typeface="Times New Roman" pitchFamily="18" charset="0"/>
              </a:rPr>
              <a:t>by adding </a:t>
            </a:r>
            <a:r>
              <a:rPr lang="en-US" sz="2600" b="1" dirty="0" err="1" smtClean="0">
                <a:latin typeface="Times New Roman" pitchFamily="18" charset="0"/>
                <a:cs typeface="Times New Roman" pitchFamily="18" charset="0"/>
              </a:rPr>
              <a:t>hexameric</a:t>
            </a:r>
            <a:r>
              <a:rPr lang="en-US" sz="2600" b="1" dirty="0" smtClean="0">
                <a:latin typeface="Times New Roman" pitchFamily="18" charset="0"/>
                <a:cs typeface="Times New Roman" pitchFamily="18" charset="0"/>
              </a:rPr>
              <a:t> repeats</a:t>
            </a:r>
            <a:r>
              <a:rPr lang="sr-Latn-RS" sz="2600" b="1" dirty="0" smtClean="0">
                <a:latin typeface="Times New Roman" pitchFamily="18" charset="0"/>
                <a:cs typeface="Times New Roman" pitchFamily="18" charset="0"/>
              </a:rPr>
              <a:t>.</a:t>
            </a:r>
            <a:endParaRPr sz="2600" b="1" spc="-37" dirty="0">
              <a:solidFill>
                <a:srgbClr val="000000"/>
              </a:solidFill>
              <a:latin typeface="Times New Roman" pitchFamily="18" charset="0"/>
              <a:cs typeface="Times New Roman" pitchFamily="18" charset="0"/>
            </a:endParaRPr>
          </a:p>
        </p:txBody>
      </p:sp>
      <p:sp>
        <p:nvSpPr>
          <p:cNvPr id="9" name="object 9"/>
          <p:cNvSpPr txBox="1"/>
          <p:nvPr/>
        </p:nvSpPr>
        <p:spPr>
          <a:xfrm>
            <a:off x="533400" y="2895600"/>
            <a:ext cx="8366127" cy="1166986"/>
          </a:xfrm>
          <a:prstGeom prst="rect">
            <a:avLst/>
          </a:prstGeom>
        </p:spPr>
        <p:txBody>
          <a:bodyPr vert="horz" wrap="square" lIns="0" tIns="0" rIns="0" bIns="0" rtlCol="0">
            <a:spAutoFit/>
          </a:bodyPr>
          <a:lstStyle/>
          <a:p>
            <a:pPr marL="9" marR="0">
              <a:lnSpc>
                <a:spcPts val="2896"/>
              </a:lnSpc>
              <a:spcBef>
                <a:spcPts val="0"/>
              </a:spcBef>
              <a:spcAft>
                <a:spcPts val="0"/>
              </a:spcAft>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t>
            </a:r>
            <a:r>
              <a:rPr lang="en-US" sz="2600" b="1" dirty="0" smtClean="0">
                <a:latin typeface="Times New Roman" pitchFamily="18" charset="0"/>
                <a:cs typeface="Times New Roman" pitchFamily="18" charset="0"/>
              </a:rPr>
              <a:t>on-off</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taking </a:t>
            </a:r>
            <a:r>
              <a:rPr lang="en-US" sz="2600" dirty="0" smtClean="0">
                <a:latin typeface="Times New Roman" pitchFamily="18" charset="0"/>
                <a:cs typeface="Times New Roman" pitchFamily="18" charset="0"/>
              </a:rPr>
              <a:t>turns</a:t>
            </a:r>
            <a:r>
              <a:rPr lang="sr-Latn-RS" sz="2600" dirty="0" smtClean="0">
                <a:latin typeface="Times New Roman" pitchFamily="18" charset="0"/>
                <a:cs typeface="Times New Roman" pitchFamily="18" charset="0"/>
              </a:rPr>
              <a:t> in </a:t>
            </a:r>
            <a:r>
              <a:rPr lang="en-US" sz="2600" dirty="0" smtClean="0">
                <a:latin typeface="Times New Roman" pitchFamily="18" charset="0"/>
                <a:cs typeface="Times New Roman" pitchFamily="18" charset="0"/>
              </a:rPr>
              <a:t>function of telomerase </a:t>
            </a:r>
            <a:endParaRPr lang="sr-Latn-RS" sz="2600" dirty="0" smtClean="0">
              <a:latin typeface="Times New Roman" pitchFamily="18" charset="0"/>
              <a:cs typeface="Times New Roman" pitchFamily="18" charset="0"/>
            </a:endParaRPr>
          </a:p>
          <a:p>
            <a:pPr>
              <a:lnSpc>
                <a:spcPts val="2894"/>
              </a:lnSpc>
              <a:spcBef>
                <a:spcPts val="410"/>
              </a:spcBef>
            </a:pPr>
            <a:r>
              <a:rPr sz="2600" dirty="0" smtClean="0">
                <a:solidFill>
                  <a:srgbClr val="000000"/>
                </a:solidFill>
                <a:latin typeface="Times New Roman" pitchFamily="18" charset="0"/>
                <a:cs typeface="Times New Roman" pitchFamily="18" charset="0"/>
              </a:rPr>
              <a:t>•</a:t>
            </a:r>
            <a:r>
              <a:rPr sz="2600" spc="1022"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High telomerase activity in: germ cells, stem cells, epidermal cells skin</a:t>
            </a:r>
            <a:endParaRPr sz="2600" dirty="0">
              <a:solidFill>
                <a:srgbClr val="000000"/>
              </a:solidFill>
              <a:latin typeface="Times New Roman" pitchFamily="18" charset="0"/>
              <a:cs typeface="Times New Roman" pitchFamily="18" charset="0"/>
            </a:endParaRPr>
          </a:p>
        </p:txBody>
      </p:sp>
      <p:sp>
        <p:nvSpPr>
          <p:cNvPr id="11" name="object 11"/>
          <p:cNvSpPr txBox="1"/>
          <p:nvPr/>
        </p:nvSpPr>
        <p:spPr>
          <a:xfrm>
            <a:off x="533400" y="4670219"/>
            <a:ext cx="7713168" cy="1487587"/>
          </a:xfrm>
          <a:prstGeom prst="rect">
            <a:avLst/>
          </a:prstGeom>
        </p:spPr>
        <p:txBody>
          <a:bodyPr vert="horz" wrap="square" lIns="0" tIns="0" rIns="0" bIns="0" rtlCol="0">
            <a:spAutoFit/>
          </a:bodyPr>
          <a:lstStyle/>
          <a:p>
            <a:pPr>
              <a:lnSpc>
                <a:spcPts val="2894"/>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Constantly active telomerase in </a:t>
            </a:r>
            <a:r>
              <a:rPr lang="en-US" sz="2600" b="1" dirty="0" smtClean="0">
                <a:latin typeface="Times New Roman" pitchFamily="18" charset="0"/>
                <a:cs typeface="Times New Roman" pitchFamily="18" charset="0"/>
              </a:rPr>
              <a:t>malignant (immortal) cells.</a:t>
            </a:r>
            <a:r>
              <a:rPr lang="sr-Latn-RS" sz="2600" b="1" dirty="0" smtClean="0">
                <a:solidFill>
                  <a:srgbClr val="000000"/>
                </a:solidFill>
                <a:latin typeface="Times New Roman" pitchFamily="18" charset="0"/>
                <a:cs typeface="Times New Roman" pitchFamily="18" charset="0"/>
              </a:rPr>
              <a:t> </a:t>
            </a:r>
            <a:r>
              <a:rPr lang="sr-Latn-RS" sz="2600" dirty="0" smtClean="0">
                <a:latin typeface="Times New Roman" pitchFamily="18" charset="0"/>
                <a:cs typeface="Times New Roman" pitchFamily="18" charset="0"/>
              </a:rPr>
              <a:t>P</a:t>
            </a:r>
            <a:r>
              <a:rPr lang="en-US" sz="2600" dirty="0" err="1" smtClean="0">
                <a:latin typeface="Times New Roman" pitchFamily="18" charset="0"/>
                <a:cs typeface="Times New Roman" pitchFamily="18" charset="0"/>
              </a:rPr>
              <a:t>remature</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aging in the permanent off </a:t>
            </a:r>
            <a:r>
              <a:rPr lang="en-US" sz="2600" dirty="0" smtClean="0">
                <a:latin typeface="Times New Roman" pitchFamily="18" charset="0"/>
                <a:cs typeface="Times New Roman" pitchFamily="18" charset="0"/>
              </a:rPr>
              <a:t>stage</a:t>
            </a:r>
            <a:r>
              <a:rPr lang="sr-Latn-RS" sz="2600" dirty="0" smtClean="0">
                <a:latin typeface="Times New Roman" pitchFamily="18" charset="0"/>
                <a:cs typeface="Times New Roman" pitchFamily="18" charset="0"/>
              </a:rPr>
              <a:t>.</a:t>
            </a:r>
            <a:endParaRPr lang="en-US" sz="2600" spc="-37" dirty="0">
              <a:solidFill>
                <a:srgbClr val="000000"/>
              </a:solidFill>
              <a:latin typeface="Times New Roman" pitchFamily="18" charset="0"/>
              <a:cs typeface="Times New Roman" pitchFamily="18" charset="0"/>
            </a:endParaRPr>
          </a:p>
          <a:p>
            <a:pPr>
              <a:lnSpc>
                <a:spcPts val="2894"/>
              </a:lnSpc>
            </a:pPr>
            <a:endParaRPr lang="sr-Latn-RS" sz="2600" b="1" dirty="0" smtClean="0">
              <a:solidFill>
                <a:srgbClr val="000000"/>
              </a:solidFill>
              <a:latin typeface="Times New Roman" pitchFamily="18" charset="0"/>
              <a:cs typeface="Times New Roman" pitchFamily="18" charset="0"/>
            </a:endParaRPr>
          </a:p>
          <a:p>
            <a:pPr>
              <a:lnSpc>
                <a:spcPts val="2894"/>
              </a:lnSpc>
            </a:pPr>
            <a:endParaRPr sz="2600" b="1" spc="-17" dirty="0">
              <a:solidFill>
                <a:srgbClr val="000000"/>
              </a:solidFill>
              <a:latin typeface="Times New Roman" pitchFamily="18" charset="0"/>
              <a:cs typeface="Times New Roman" pitchFamily="18" charset="0"/>
            </a:endParaRPr>
          </a:p>
        </p:txBody>
      </p:sp>
      <p:sp>
        <p:nvSpPr>
          <p:cNvPr id="16" name="object 8"/>
          <p:cNvSpPr txBox="1"/>
          <p:nvPr/>
        </p:nvSpPr>
        <p:spPr>
          <a:xfrm>
            <a:off x="838200" y="3124200"/>
            <a:ext cx="391213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7" dirty="0">
              <a:solidFill>
                <a:srgbClr val="000000"/>
              </a:solidFill>
              <a:latin typeface="BIIBQK+TimesNewRoman"/>
              <a:cs typeface="BIIBQK+TimesNewRoman"/>
            </a:endParaRPr>
          </a:p>
        </p:txBody>
      </p:sp>
      <p:sp>
        <p:nvSpPr>
          <p:cNvPr id="17" name="object 10"/>
          <p:cNvSpPr txBox="1"/>
          <p:nvPr/>
        </p:nvSpPr>
        <p:spPr>
          <a:xfrm>
            <a:off x="892504" y="4853026"/>
            <a:ext cx="8861451" cy="378180"/>
          </a:xfrm>
          <a:prstGeom prst="rect">
            <a:avLst/>
          </a:prstGeom>
        </p:spPr>
        <p:txBody>
          <a:bodyPr vert="horz" wrap="square" lIns="0" tIns="0" rIns="0" bIns="0" rtlCol="0">
            <a:spAutoFit/>
          </a:bodyPr>
          <a:lstStyle/>
          <a:p>
            <a:pPr marL="0" marR="0">
              <a:lnSpc>
                <a:spcPts val="2894"/>
              </a:lnSpc>
              <a:spcBef>
                <a:spcPts val="0"/>
              </a:spcBef>
              <a:spcAft>
                <a:spcPts val="0"/>
              </a:spcAft>
            </a:pPr>
            <a:endParaRPr sz="2800" dirty="0">
              <a:solidFill>
                <a:srgbClr val="000000"/>
              </a:solidFill>
              <a:latin typeface="BIIBQK+TimesNewRoman"/>
              <a:cs typeface="BIIBQK+TimesNewRoman"/>
            </a:endParaRPr>
          </a:p>
        </p:txBody>
      </p:sp>
      <p:sp>
        <p:nvSpPr>
          <p:cNvPr id="18" name="object 12"/>
          <p:cNvSpPr txBox="1"/>
          <p:nvPr/>
        </p:nvSpPr>
        <p:spPr>
          <a:xfrm>
            <a:off x="838200" y="5638801"/>
            <a:ext cx="388650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
        <p:nvSpPr>
          <p:cNvPr id="19" name="object 12"/>
          <p:cNvSpPr txBox="1"/>
          <p:nvPr/>
        </p:nvSpPr>
        <p:spPr>
          <a:xfrm>
            <a:off x="533400" y="5638800"/>
            <a:ext cx="388650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6" dirty="0">
              <a:solidFill>
                <a:srgbClr val="000000"/>
              </a:solidFill>
              <a:latin typeface="BIIBQK+TimesNewRoman"/>
              <a:cs typeface="BIIBQK+TimesNewRoman"/>
            </a:endParaRPr>
          </a:p>
        </p:txBody>
      </p:sp>
    </p:spTree>
  </p:cSld>
  <p:clrMapOvr>
    <a:masterClrMapping/>
  </p:clrMapOvr>
  <p:transition advTm="5459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438400" y="564389"/>
            <a:ext cx="3886199" cy="601062"/>
          </a:xfrm>
          <a:prstGeom prst="rect">
            <a:avLst/>
          </a:prstGeom>
        </p:spPr>
        <p:txBody>
          <a:bodyPr vert="horz" wrap="square" lIns="0" tIns="0" rIns="0" bIns="0"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ts val="4618"/>
              </a:lnSpc>
            </a:pPr>
            <a:r>
              <a:rPr lang="sr-Latn-RS" sz="445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NIKMHC+TimesNewRoman,Bold"/>
              </a:rPr>
              <a:t>       </a:t>
            </a:r>
            <a:r>
              <a:rPr lang="sr-Latn-RS" sz="4800" b="1" dirty="0" smtClean="0">
                <a:ln w="11430"/>
                <a:solidFill>
                  <a:schemeClr val="accent2">
                    <a:lumMod val="75000"/>
                  </a:schemeClr>
                </a:solidFill>
                <a:latin typeface="Times New Roman" pitchFamily="18" charset="0"/>
                <a:cs typeface="Times New Roman" pitchFamily="18" charset="0"/>
              </a:rPr>
              <a:t>Aging</a:t>
            </a:r>
            <a:endParaRPr sz="4450" b="1" dirty="0">
              <a:ln w="11430"/>
              <a:solidFill>
                <a:schemeClr val="accent2">
                  <a:lumMod val="75000"/>
                </a:schemeClr>
              </a:solidFill>
              <a:latin typeface="Times New Roman" pitchFamily="18" charset="0"/>
              <a:cs typeface="Times New Roman" pitchFamily="18" charset="0"/>
            </a:endParaRPr>
          </a:p>
        </p:txBody>
      </p:sp>
      <p:sp>
        <p:nvSpPr>
          <p:cNvPr id="4" name="object 4"/>
          <p:cNvSpPr txBox="1"/>
          <p:nvPr/>
        </p:nvSpPr>
        <p:spPr>
          <a:xfrm>
            <a:off x="549275" y="1695903"/>
            <a:ext cx="8289925" cy="743793"/>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Changes both in the morphological as well as in the physiological organization </a:t>
            </a:r>
            <a:r>
              <a:rPr lang="en-US" sz="2800" dirty="0" smtClean="0">
                <a:latin typeface="Times New Roman" pitchFamily="18" charset="0"/>
                <a:cs typeface="Times New Roman" pitchFamily="18" charset="0"/>
              </a:rPr>
              <a:t>of the </a:t>
            </a:r>
            <a:r>
              <a:rPr lang="sr-Latn-RS" sz="2800" dirty="0" smtClean="0">
                <a:latin typeface="Times New Roman" pitchFamily="18" charset="0"/>
                <a:cs typeface="Times New Roman" pitchFamily="18" charset="0"/>
              </a:rPr>
              <a:t>body</a:t>
            </a:r>
            <a:endParaRPr sz="2800" spc="-33" dirty="0">
              <a:solidFill>
                <a:srgbClr val="000000"/>
              </a:solidFill>
              <a:latin typeface="Times New Roman" pitchFamily="18" charset="0"/>
              <a:cs typeface="Times New Roman" pitchFamily="18" charset="0"/>
            </a:endParaRPr>
          </a:p>
        </p:txBody>
      </p:sp>
      <p:sp>
        <p:nvSpPr>
          <p:cNvPr id="5" name="object 5"/>
          <p:cNvSpPr txBox="1"/>
          <p:nvPr/>
        </p:nvSpPr>
        <p:spPr>
          <a:xfrm>
            <a:off x="533400" y="3352800"/>
            <a:ext cx="8458200" cy="743793"/>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b="1" dirty="0" smtClean="0">
                <a:latin typeface="Times New Roman" pitchFamily="18" charset="0"/>
                <a:cs typeface="Times New Roman" pitchFamily="18" charset="0"/>
              </a:rPr>
              <a:t>Reduction of the maximum vital capacity </a:t>
            </a:r>
            <a:r>
              <a:rPr lang="en-US" sz="2800" dirty="0" smtClean="0">
                <a:latin typeface="Times New Roman" pitchFamily="18" charset="0"/>
                <a:cs typeface="Times New Roman" pitchFamily="18" charset="0"/>
              </a:rPr>
              <a:t>and the body's defense abilities against all forms of stress</a:t>
            </a:r>
            <a:endParaRPr sz="2800" dirty="0">
              <a:solidFill>
                <a:srgbClr val="000000"/>
              </a:solidFill>
              <a:latin typeface="Times New Roman" pitchFamily="18" charset="0"/>
              <a:cs typeface="Times New Roman" pitchFamily="18" charset="0"/>
            </a:endParaRPr>
          </a:p>
        </p:txBody>
      </p:sp>
      <p:sp>
        <p:nvSpPr>
          <p:cNvPr id="6" name="object 6"/>
          <p:cNvSpPr txBox="1"/>
          <p:nvPr/>
        </p:nvSpPr>
        <p:spPr>
          <a:xfrm>
            <a:off x="533400" y="4648200"/>
            <a:ext cx="8182097" cy="1115690"/>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Increase of </a:t>
            </a:r>
            <a:r>
              <a:rPr lang="en-US" sz="2800" b="1" dirty="0" smtClean="0">
                <a:latin typeface="Times New Roman" pitchFamily="18" charset="0"/>
                <a:cs typeface="Times New Roman" pitchFamily="18" charset="0"/>
              </a:rPr>
              <a:t>pathological and biochemical changes</a:t>
            </a:r>
            <a:r>
              <a:rPr lang="en-US" sz="2800" dirty="0" smtClean="0">
                <a:latin typeface="Times New Roman" pitchFamily="18" charset="0"/>
                <a:cs typeface="Times New Roman" pitchFamily="18" charset="0"/>
              </a:rPr>
              <a:t> that constitute a predisposition for development of chronic diseases</a:t>
            </a:r>
            <a:endParaRPr sz="2800" spc="-44" dirty="0">
              <a:solidFill>
                <a:srgbClr val="000000"/>
              </a:solidFill>
              <a:latin typeface="Times New Roman" pitchFamily="18" charset="0"/>
              <a:cs typeface="Times New Roman" pitchFamily="18" charset="0"/>
            </a:endParaRPr>
          </a:p>
        </p:txBody>
      </p:sp>
    </p:spTree>
  </p:cSld>
  <p:clrMapOvr>
    <a:masterClrMapping/>
  </p:clrMapOvr>
  <p:transition advTm="24723"/>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14401" y="339491"/>
            <a:ext cx="6761210" cy="525785"/>
          </a:xfrm>
          <a:prstGeom prst="rect">
            <a:avLst/>
          </a:prstGeom>
        </p:spPr>
        <p:txBody>
          <a:bodyPr vert="horz" wrap="square" lIns="0" tIns="0" rIns="0" bIns="0" rtlCol="0">
            <a:spAutoFit/>
          </a:bodyPr>
          <a:lstStyle/>
          <a:p>
            <a:pPr>
              <a:lnSpc>
                <a:spcPts val="4147"/>
              </a:lnSpc>
            </a:pPr>
            <a:r>
              <a:rPr lang="sr-Latn-RS" sz="4000" b="1"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The </a:t>
            </a:r>
            <a:r>
              <a:rPr lang="en-US" sz="4000" b="1" dirty="0" err="1" smtClean="0">
                <a:solidFill>
                  <a:srgbClr val="C00000"/>
                </a:solidFill>
                <a:latin typeface="Times New Roman" pitchFamily="18" charset="0"/>
                <a:cs typeface="Times New Roman" pitchFamily="18" charset="0"/>
              </a:rPr>
              <a:t>Hayflick</a:t>
            </a:r>
            <a:r>
              <a:rPr lang="sr-Latn-RS" sz="4000" b="1"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phenomenon</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447801"/>
            <a:ext cx="7908929" cy="1115690"/>
          </a:xfrm>
          <a:prstGeom prst="rect">
            <a:avLst/>
          </a:prstGeom>
        </p:spPr>
        <p:txBody>
          <a:bodyPr vert="horz" wrap="square" lIns="0" tIns="0" rIns="0" bIns="0" rtlCol="0">
            <a:spAutoFit/>
          </a:bodyPr>
          <a:lstStyle/>
          <a:p>
            <a:pPr>
              <a:lnSpc>
                <a:spcPts val="2894"/>
              </a:lnSpc>
            </a:pPr>
            <a:r>
              <a:rPr sz="2600" dirty="0" smtClean="0">
                <a:solidFill>
                  <a:srgbClr val="000000"/>
                </a:solidFill>
                <a:latin typeface="Arial"/>
                <a:cs typeface="Arial"/>
              </a:rPr>
              <a:t>•</a:t>
            </a:r>
            <a:r>
              <a:rPr lang="sr-Latn-RS" sz="2600" dirty="0" smtClean="0">
                <a:solidFill>
                  <a:srgbClr val="000000"/>
                </a:solidFill>
                <a:latin typeface="Arial"/>
                <a:cs typeface="Arial"/>
              </a:rPr>
              <a:t>  </a:t>
            </a:r>
            <a:r>
              <a:rPr lang="sr-Latn-RS" sz="2600" b="1" dirty="0" smtClean="0">
                <a:latin typeface="Times New Roman" pitchFamily="18" charset="0"/>
                <a:cs typeface="Times New Roman" pitchFamily="18" charset="0"/>
              </a:rPr>
              <a:t>Hayflick's limit means</a:t>
            </a:r>
            <a:r>
              <a:rPr lang="sr-Latn-RS" sz="2600" b="1" spc="-49" dirty="0" smtClean="0">
                <a:solidFill>
                  <a:srgbClr val="000000"/>
                </a:solidFill>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a</a:t>
            </a:r>
            <a:r>
              <a:rPr lang="en-US" sz="2600" b="1" dirty="0" smtClean="0">
                <a:latin typeface="Times New Roman" pitchFamily="18" charset="0"/>
                <a:cs typeface="Times New Roman" pitchFamily="18" charset="0"/>
              </a:rPr>
              <a:t> limited number of cell divisions </a:t>
            </a:r>
            <a:r>
              <a:rPr lang="en-US" sz="2600" dirty="0" smtClean="0">
                <a:latin typeface="Times New Roman" pitchFamily="18" charset="0"/>
                <a:cs typeface="Times New Roman" pitchFamily="18" charset="0"/>
              </a:rPr>
              <a:t>in the primary</a:t>
            </a:r>
            <a:r>
              <a:rPr lang="sr-Latn-R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culture (fetal cells </a:t>
            </a:r>
            <a:r>
              <a:rPr lang="en-US" sz="2600" i="1" dirty="0" smtClean="0">
                <a:latin typeface="Times New Roman" pitchFamily="18" charset="0"/>
                <a:cs typeface="Times New Roman" pitchFamily="18" charset="0"/>
              </a:rPr>
              <a:t>in vitro </a:t>
            </a:r>
            <a:r>
              <a:rPr lang="en-US" sz="2600" dirty="0" smtClean="0">
                <a:latin typeface="Times New Roman" pitchFamily="18" charset="0"/>
                <a:cs typeface="Times New Roman" pitchFamily="18" charset="0"/>
              </a:rPr>
              <a:t>conditions </a:t>
            </a:r>
            <a:r>
              <a:rPr lang="sr-Latn-RS" sz="2600" dirty="0" smtClean="0">
                <a:latin typeface="Times New Roman" pitchFamily="18" charset="0"/>
                <a:cs typeface="Times New Roman" pitchFamily="18" charset="0"/>
              </a:rPr>
              <a:t>can be divided for </a:t>
            </a:r>
            <a:r>
              <a:rPr lang="en-US" sz="2600" dirty="0" smtClean="0">
                <a:latin typeface="Times New Roman" pitchFamily="18" charset="0"/>
                <a:cs typeface="Times New Roman" pitchFamily="18" charset="0"/>
              </a:rPr>
              <a:t>40-60 times)</a:t>
            </a:r>
            <a:endParaRPr sz="2600" spc="-28" dirty="0" smtClean="0">
              <a:solidFill>
                <a:srgbClr val="000000"/>
              </a:solidFill>
              <a:latin typeface="Times New Roman" pitchFamily="18" charset="0"/>
              <a:cs typeface="Times New Roman" pitchFamily="18" charset="0"/>
            </a:endParaRPr>
          </a:p>
        </p:txBody>
      </p:sp>
      <p:sp>
        <p:nvSpPr>
          <p:cNvPr id="5" name="object 5"/>
          <p:cNvSpPr txBox="1"/>
          <p:nvPr/>
        </p:nvSpPr>
        <p:spPr>
          <a:xfrm>
            <a:off x="609600" y="2767725"/>
            <a:ext cx="7502276" cy="743793"/>
          </a:xfrm>
          <a:prstGeom prst="rect">
            <a:avLst/>
          </a:prstGeom>
        </p:spPr>
        <p:txBody>
          <a:bodyPr vert="horz" wrap="square" lIns="0" tIns="0" rIns="0" bIns="0" rtlCol="0">
            <a:spAutoFit/>
          </a:bodyPr>
          <a:lstStyle/>
          <a:p>
            <a:pPr>
              <a:lnSpc>
                <a:spcPts val="2894"/>
              </a:lnSpc>
            </a:pPr>
            <a:r>
              <a:rPr sz="2600" dirty="0">
                <a:solidFill>
                  <a:srgbClr val="000000"/>
                </a:solidFill>
                <a:latin typeface="Arial"/>
                <a:cs typeface="Arial"/>
              </a:rPr>
              <a:t>•</a:t>
            </a:r>
            <a:r>
              <a:rPr sz="2600" spc="1022" dirty="0">
                <a:solidFill>
                  <a:srgbClr val="000000"/>
                </a:solidFill>
                <a:latin typeface="Times New Roman"/>
                <a:cs typeface="Times New Roman"/>
              </a:rPr>
              <a:t> </a:t>
            </a:r>
            <a:r>
              <a:rPr lang="en-US" sz="2600" dirty="0" smtClean="0">
                <a:latin typeface="Times New Roman" pitchFamily="18" charset="0"/>
                <a:cs typeface="Times New Roman" pitchFamily="18" charset="0"/>
              </a:rPr>
              <a:t>Telomere shortening to a critical point</a:t>
            </a:r>
            <a:r>
              <a:rPr lang="sr-Latn-RS" sz="2600" dirty="0">
                <a:latin typeface="Times New Roman" pitchFamily="18" charset="0"/>
                <a:cs typeface="Times New Roman" pitchFamily="18" charset="0"/>
              </a:rPr>
              <a:t> </a:t>
            </a:r>
            <a:endParaRPr lang="sr-Latn-RS" sz="2600" dirty="0" smtClean="0">
              <a:latin typeface="Times New Roman" pitchFamily="18" charset="0"/>
              <a:cs typeface="Times New Roman" pitchFamily="18" charset="0"/>
            </a:endParaRPr>
          </a:p>
          <a:p>
            <a:pPr>
              <a:lnSpc>
                <a:spcPts val="2894"/>
              </a:lnSpc>
            </a:pPr>
            <a:r>
              <a:rPr lang="sr-Latn-RS" sz="2600" b="1" dirty="0">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   </a:t>
            </a:r>
            <a:endParaRPr sz="2600" b="1" spc="-49" dirty="0">
              <a:solidFill>
                <a:srgbClr val="000000"/>
              </a:solidFill>
              <a:latin typeface="Times New Roman" pitchFamily="18" charset="0"/>
              <a:cs typeface="Times New Roman" pitchFamily="18" charset="0"/>
            </a:endParaRPr>
          </a:p>
        </p:txBody>
      </p:sp>
      <p:sp>
        <p:nvSpPr>
          <p:cNvPr id="6" name="object 6"/>
          <p:cNvSpPr txBox="1"/>
          <p:nvPr/>
        </p:nvSpPr>
        <p:spPr>
          <a:xfrm>
            <a:off x="549267" y="3487391"/>
            <a:ext cx="7788082" cy="743793"/>
          </a:xfrm>
          <a:prstGeom prst="rect">
            <a:avLst/>
          </a:prstGeom>
        </p:spPr>
        <p:txBody>
          <a:bodyPr vert="horz" wrap="square" lIns="0" tIns="0" rIns="0" bIns="0" rtlCol="0">
            <a:spAutoFit/>
          </a:bodyPr>
          <a:lstStyle/>
          <a:p>
            <a:pPr>
              <a:lnSpc>
                <a:spcPts val="2894"/>
              </a:lnSpc>
            </a:pPr>
            <a:r>
              <a:rPr sz="2600" dirty="0" smtClean="0">
                <a:solidFill>
                  <a:srgbClr val="000000"/>
                </a:solidFill>
                <a:latin typeface="Arial"/>
                <a:cs typeface="Arial"/>
              </a:rPr>
              <a:t>•</a:t>
            </a:r>
            <a:r>
              <a:rPr sz="2600" spc="1022" dirty="0" smtClean="0">
                <a:solidFill>
                  <a:srgbClr val="000000"/>
                </a:solidFill>
                <a:latin typeface="Times New Roman"/>
                <a:cs typeface="Times New Roman"/>
              </a:rPr>
              <a:t> </a:t>
            </a:r>
            <a:r>
              <a:rPr lang="en-US" sz="2600" b="1" dirty="0" smtClean="0">
                <a:latin typeface="Times New Roman" pitchFamily="18" charset="0"/>
                <a:cs typeface="Times New Roman" pitchFamily="18" charset="0"/>
              </a:rPr>
              <a:t>Stopping cell division </a:t>
            </a:r>
            <a:r>
              <a:rPr lang="en-US" sz="2600" dirty="0" smtClean="0">
                <a:latin typeface="Times New Roman" pitchFamily="18" charset="0"/>
                <a:cs typeface="Times New Roman" pitchFamily="18" charset="0"/>
              </a:rPr>
              <a:t>at the initial stage </a:t>
            </a:r>
            <a:r>
              <a:rPr lang="sr-Latn-RS" sz="2600" dirty="0" smtClean="0">
                <a:latin typeface="Times New Roman" pitchFamily="18" charset="0"/>
                <a:cs typeface="Times New Roman" pitchFamily="18" charset="0"/>
              </a:rPr>
              <a:t>of </a:t>
            </a:r>
            <a:r>
              <a:rPr lang="en-US" sz="2600" dirty="0" smtClean="0">
                <a:latin typeface="Times New Roman" pitchFamily="18" charset="0"/>
                <a:cs typeface="Times New Roman" pitchFamily="18" charset="0"/>
              </a:rPr>
              <a:t>interphase </a:t>
            </a:r>
            <a:r>
              <a:rPr lang="sr-Latn-RS" sz="2600" dirty="0" smtClean="0">
                <a:latin typeface="Times New Roman" pitchFamily="18" charset="0"/>
                <a:cs typeface="Times New Roman" pitchFamily="18" charset="0"/>
              </a:rPr>
              <a:t>  </a:t>
            </a:r>
          </a:p>
          <a:p>
            <a:pPr>
              <a:lnSpc>
                <a:spcPts val="2894"/>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(partial aging)</a:t>
            </a:r>
            <a:endParaRPr sz="2600" spc="-14" dirty="0" smtClean="0">
              <a:solidFill>
                <a:srgbClr val="000000"/>
              </a:solidFill>
              <a:latin typeface="Times New Roman" pitchFamily="18" charset="0"/>
              <a:cs typeface="Times New Roman" pitchFamily="18" charset="0"/>
            </a:endParaRPr>
          </a:p>
        </p:txBody>
      </p:sp>
      <p:sp>
        <p:nvSpPr>
          <p:cNvPr id="7" name="object 7"/>
          <p:cNvSpPr txBox="1"/>
          <p:nvPr/>
        </p:nvSpPr>
        <p:spPr>
          <a:xfrm>
            <a:off x="533400" y="4495800"/>
            <a:ext cx="8525375" cy="371897"/>
          </a:xfrm>
          <a:prstGeom prst="rect">
            <a:avLst/>
          </a:prstGeom>
        </p:spPr>
        <p:txBody>
          <a:bodyPr vert="horz" wrap="square" lIns="0" tIns="0" rIns="0" bIns="0" rtlCol="0">
            <a:spAutoFit/>
          </a:bodyPr>
          <a:lstStyle/>
          <a:p>
            <a:pPr>
              <a:lnSpc>
                <a:spcPts val="2896"/>
              </a:lnSpc>
            </a:pPr>
            <a:r>
              <a:rPr sz="2600" b="1" smtClean="0">
                <a:solidFill>
                  <a:srgbClr val="000000"/>
                </a:solidFill>
                <a:latin typeface="Arial"/>
                <a:cs typeface="Arial"/>
              </a:rPr>
              <a:t>•</a:t>
            </a:r>
            <a:r>
              <a:rPr lang="en-US" sz="2600" b="1" dirty="0" smtClean="0"/>
              <a:t> </a:t>
            </a:r>
            <a:r>
              <a:rPr lang="sr-Latn-RS" sz="2600" b="1" dirty="0" smtClean="0"/>
              <a:t> </a:t>
            </a:r>
            <a:r>
              <a:rPr lang="en-US" sz="2600" b="1" dirty="0" smtClean="0">
                <a:latin typeface="Times New Roman" pitchFamily="18" charset="0"/>
                <a:cs typeface="Times New Roman" pitchFamily="18" charset="0"/>
              </a:rPr>
              <a:t>Reduction in the number </a:t>
            </a:r>
            <a:r>
              <a:rPr lang="en-US" sz="2600" dirty="0" smtClean="0">
                <a:latin typeface="Times New Roman" pitchFamily="18" charset="0"/>
                <a:cs typeface="Times New Roman" pitchFamily="18" charset="0"/>
              </a:rPr>
              <a:t>of genes involved in DNA repair</a:t>
            </a:r>
            <a:r>
              <a:rPr sz="2600" spc="180" smtClean="0">
                <a:solidFill>
                  <a:srgbClr val="000000"/>
                </a:solidFill>
                <a:latin typeface="Times New Roman" pitchFamily="18" charset="0"/>
                <a:cs typeface="Times New Roman" pitchFamily="18" charset="0"/>
              </a:rPr>
              <a:t> </a:t>
            </a:r>
            <a:endParaRPr sz="2600" spc="-28" dirty="0">
              <a:solidFill>
                <a:srgbClr val="000000"/>
              </a:solidFill>
              <a:latin typeface="Times New Roman" pitchFamily="18" charset="0"/>
              <a:cs typeface="Times New Roman" pitchFamily="18" charset="0"/>
            </a:endParaRPr>
          </a:p>
        </p:txBody>
      </p:sp>
      <p:sp>
        <p:nvSpPr>
          <p:cNvPr id="9" name="object 9"/>
          <p:cNvSpPr txBox="1"/>
          <p:nvPr/>
        </p:nvSpPr>
        <p:spPr>
          <a:xfrm>
            <a:off x="609600" y="5486400"/>
            <a:ext cx="7502674" cy="371897"/>
          </a:xfrm>
          <a:prstGeom prst="rect">
            <a:avLst/>
          </a:prstGeom>
        </p:spPr>
        <p:txBody>
          <a:bodyPr vert="horz" wrap="square" lIns="0" tIns="0" rIns="0" bIns="0" rtlCol="0">
            <a:spAutoFit/>
          </a:bodyPr>
          <a:lstStyle/>
          <a:p>
            <a:pPr>
              <a:lnSpc>
                <a:spcPts val="2894"/>
              </a:lnSpc>
            </a:pPr>
            <a:r>
              <a:rPr sz="2600">
                <a:solidFill>
                  <a:srgbClr val="000000"/>
                </a:solidFill>
                <a:latin typeface="Arial"/>
                <a:cs typeface="Arial"/>
              </a:rPr>
              <a:t>•</a:t>
            </a:r>
            <a:r>
              <a:rPr sz="2600" spc="1022">
                <a:solidFill>
                  <a:srgbClr val="000000"/>
                </a:solidFill>
                <a:latin typeface="Times New Roman"/>
                <a:cs typeface="Times New Roman"/>
              </a:rPr>
              <a:t> </a:t>
            </a:r>
            <a:r>
              <a:rPr lang="en-US" sz="2600" dirty="0" smtClean="0">
                <a:latin typeface="Times New Roman" pitchFamily="18" charset="0"/>
                <a:cs typeface="Times New Roman" pitchFamily="18" charset="0"/>
              </a:rPr>
              <a:t>Cell senescence or induction of apoptosis</a:t>
            </a:r>
            <a:r>
              <a:rPr lang="sr-Latn-RS" sz="2600" dirty="0" smtClean="0">
                <a:latin typeface="Times New Roman" pitchFamily="18" charset="0"/>
                <a:cs typeface="Times New Roman" pitchFamily="18" charset="0"/>
              </a:rPr>
              <a:t>.</a:t>
            </a:r>
            <a:endParaRPr sz="2600" spc="-20" dirty="0">
              <a:solidFill>
                <a:srgbClr val="000000"/>
              </a:solidFill>
              <a:latin typeface="Times New Roman" pitchFamily="18" charset="0"/>
              <a:cs typeface="Times New Roman" pitchFamily="18" charset="0"/>
            </a:endParaRPr>
          </a:p>
        </p:txBody>
      </p:sp>
      <p:sp>
        <p:nvSpPr>
          <p:cNvPr id="12" name="object 8"/>
          <p:cNvSpPr txBox="1"/>
          <p:nvPr/>
        </p:nvSpPr>
        <p:spPr>
          <a:xfrm>
            <a:off x="892488" y="4727280"/>
            <a:ext cx="126468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5" dirty="0">
              <a:solidFill>
                <a:srgbClr val="000000"/>
              </a:solidFill>
              <a:latin typeface="BIIBQK+TimesNewRoman"/>
              <a:cs typeface="BIIBQK+TimesNewRoman"/>
            </a:endParaRPr>
          </a:p>
        </p:txBody>
      </p:sp>
      <p:sp>
        <p:nvSpPr>
          <p:cNvPr id="13" name="object 8"/>
          <p:cNvSpPr txBox="1"/>
          <p:nvPr/>
        </p:nvSpPr>
        <p:spPr>
          <a:xfrm>
            <a:off x="1044888" y="4879680"/>
            <a:ext cx="126468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15" dirty="0">
              <a:solidFill>
                <a:srgbClr val="000000"/>
              </a:solidFill>
              <a:latin typeface="BIIBQK+TimesNewRoman"/>
              <a:cs typeface="BIIBQK+TimesNewRoman"/>
            </a:endParaRPr>
          </a:p>
        </p:txBody>
      </p:sp>
    </p:spTree>
  </p:cSld>
  <p:clrMapOvr>
    <a:masterClrMapping/>
  </p:clrMapOvr>
  <p:transition advTm="25475"/>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descr="Narrow horizontal"/>
          <p:cNvSpPr>
            <a:spLocks noGrp="1" noChangeArrowheads="1"/>
          </p:cNvSpPr>
          <p:nvPr>
            <p:ph type="title"/>
          </p:nvPr>
        </p:nvSpPr>
        <p:spPr>
          <a:xfrm>
            <a:off x="914400" y="381000"/>
            <a:ext cx="6797992" cy="1231106"/>
          </a:xfrm>
        </p:spPr>
        <p:txBody>
          <a:bodyPr/>
          <a:lstStyle/>
          <a:p>
            <a:pPr algn="ctr" eaLnBrk="1" hangingPunct="1"/>
            <a:r>
              <a:rPr lang="en-US" sz="4000" b="1" dirty="0" err="1" smtClean="0">
                <a:solidFill>
                  <a:schemeClr val="accent2">
                    <a:lumMod val="75000"/>
                  </a:schemeClr>
                </a:solidFill>
                <a:latin typeface="Times New Roman" pitchFamily="18" charset="0"/>
                <a:cs typeface="Times New Roman" pitchFamily="18" charset="0"/>
              </a:rPr>
              <a:t>Telomeric</a:t>
            </a:r>
            <a:r>
              <a:rPr lang="en-US" sz="4000" b="1" dirty="0" smtClean="0">
                <a:solidFill>
                  <a:schemeClr val="accent2">
                    <a:lumMod val="75000"/>
                  </a:schemeClr>
                </a:solidFill>
                <a:latin typeface="Times New Roman" pitchFamily="18" charset="0"/>
                <a:cs typeface="Times New Roman" pitchFamily="18" charset="0"/>
              </a:rPr>
              <a:t> Theory</a:t>
            </a:r>
            <a:r>
              <a:rPr lang="sr-Latn-RS" sz="4000" b="1" dirty="0" smtClean="0">
                <a:solidFill>
                  <a:schemeClr val="accent2">
                    <a:lumMod val="75000"/>
                  </a:schemeClr>
                </a:solidFill>
                <a:latin typeface="Times New Roman" pitchFamily="18" charset="0"/>
                <a:cs typeface="Times New Roman" pitchFamily="18" charset="0"/>
              </a:rPr>
              <a:t/>
            </a:r>
            <a:br>
              <a:rPr lang="sr-Latn-RS" sz="4000" b="1" dirty="0" smtClean="0">
                <a:solidFill>
                  <a:schemeClr val="accent2">
                    <a:lumMod val="75000"/>
                  </a:schemeClr>
                </a:solidFill>
                <a:latin typeface="Times New Roman" pitchFamily="18" charset="0"/>
                <a:cs typeface="Times New Roman" pitchFamily="18" charset="0"/>
              </a:rPr>
            </a:br>
            <a:r>
              <a:rPr lang="sr-Latn-RS" sz="4000" b="1" dirty="0" smtClean="0">
                <a:solidFill>
                  <a:schemeClr val="accent2">
                    <a:lumMod val="75000"/>
                  </a:schemeClr>
                </a:solidFill>
                <a:latin typeface="Times New Roman" pitchFamily="18" charset="0"/>
                <a:cs typeface="Times New Roman" pitchFamily="18" charset="0"/>
              </a:rPr>
              <a:t>...once again</a:t>
            </a:r>
            <a:r>
              <a:rPr lang="en-US" sz="4000" b="1" dirty="0" smtClean="0">
                <a:solidFill>
                  <a:schemeClr val="accent2">
                    <a:lumMod val="75000"/>
                  </a:schemeClr>
                </a:solidFill>
                <a:latin typeface="Times New Roman" pitchFamily="18" charset="0"/>
                <a:cs typeface="Times New Roman" pitchFamily="18" charset="0"/>
              </a:rPr>
              <a:t> </a:t>
            </a:r>
          </a:p>
        </p:txBody>
      </p:sp>
      <p:sp>
        <p:nvSpPr>
          <p:cNvPr id="19459" name="Rectangle 3"/>
          <p:cNvSpPr>
            <a:spLocks noGrp="1" noChangeArrowheads="1"/>
          </p:cNvSpPr>
          <p:nvPr>
            <p:ph type="body" idx="1"/>
          </p:nvPr>
        </p:nvSpPr>
        <p:spPr>
          <a:xfrm>
            <a:off x="685800" y="1905000"/>
            <a:ext cx="8001000" cy="4001095"/>
          </a:xfrm>
          <a:solidFill>
            <a:srgbClr val="FFFFD9"/>
          </a:solidFill>
        </p:spPr>
        <p:txBody>
          <a:bodyPr/>
          <a:lstStyle/>
          <a:p>
            <a:pPr eaLnBrk="1" hangingPunct="1"/>
            <a:r>
              <a:rPr lang="en-US" sz="2600" dirty="0" smtClean="0">
                <a:latin typeface="Times New Roman" pitchFamily="18" charset="0"/>
                <a:cs typeface="Times New Roman" pitchFamily="18" charset="0"/>
              </a:rPr>
              <a:t>Telomeres are specialized DNA sequences at the end of chromosomes.</a:t>
            </a:r>
            <a:endParaRPr lang="sr-Latn-RS" sz="2600" dirty="0" smtClean="0">
              <a:latin typeface="Times New Roman" pitchFamily="18" charset="0"/>
              <a:cs typeface="Times New Roman" pitchFamily="18" charset="0"/>
            </a:endParaRPr>
          </a:p>
          <a:p>
            <a:pPr eaLnBrk="1" hangingPunct="1"/>
            <a:endParaRPr lang="en-US" sz="2600" dirty="0" smtClean="0">
              <a:latin typeface="Times New Roman" pitchFamily="18" charset="0"/>
              <a:cs typeface="Times New Roman" pitchFamily="18" charset="0"/>
            </a:endParaRPr>
          </a:p>
          <a:p>
            <a:pPr marL="914400" lvl="1" indent="-457200" eaLnBrk="1" hangingPunct="1">
              <a:buFont typeface="Wingdings" pitchFamily="2" charset="2"/>
              <a:buChar char="ü"/>
            </a:pPr>
            <a:r>
              <a:rPr lang="en-US" sz="2600" dirty="0" smtClean="0">
                <a:latin typeface="Times New Roman" pitchFamily="18" charset="0"/>
                <a:cs typeface="Times New Roman" pitchFamily="18" charset="0"/>
              </a:rPr>
              <a:t>They shorten with each cell division.</a:t>
            </a:r>
          </a:p>
          <a:p>
            <a:pPr marL="914400" lvl="1" indent="-457200" eaLnBrk="1" hangingPunct="1">
              <a:buFont typeface="Wingdings" pitchFamily="2" charset="2"/>
              <a:buChar char="ü"/>
            </a:pPr>
            <a:r>
              <a:rPr lang="en-US" sz="2600" dirty="0" smtClean="0">
                <a:latin typeface="Times New Roman" pitchFamily="18" charset="0"/>
                <a:cs typeface="Times New Roman" pitchFamily="18" charset="0"/>
              </a:rPr>
              <a:t>When the telomeres become too short, the cell enters the senescence stage.</a:t>
            </a:r>
            <a:endParaRPr lang="sr-Latn-RS" sz="2600" dirty="0" smtClean="0">
              <a:latin typeface="Times New Roman" pitchFamily="18" charset="0"/>
              <a:cs typeface="Times New Roman" pitchFamily="18" charset="0"/>
            </a:endParaRPr>
          </a:p>
          <a:p>
            <a:pPr marL="914400" lvl="1" indent="-457200" eaLnBrk="1" hangingPunct="1">
              <a:buFont typeface="Wingdings" pitchFamily="2" charset="2"/>
              <a:buChar char="ü"/>
            </a:pPr>
            <a:endParaRPr lang="en-US" sz="2600" dirty="0" smtClean="0">
              <a:latin typeface="Times New Roman" pitchFamily="18" charset="0"/>
              <a:cs typeface="Times New Roman" pitchFamily="18" charset="0"/>
            </a:endParaRPr>
          </a:p>
          <a:p>
            <a:pPr eaLnBrk="1" hangingPunct="1"/>
            <a:r>
              <a:rPr lang="en-US" sz="2600" dirty="0" smtClean="0">
                <a:latin typeface="Times New Roman" pitchFamily="18" charset="0"/>
                <a:cs typeface="Times New Roman" pitchFamily="18" charset="0"/>
              </a:rPr>
              <a:t>In the normal process of DNA replication, the end of the chromosome is not copied exactly, which leaves an </a:t>
            </a:r>
            <a:r>
              <a:rPr lang="en-US" sz="2600" dirty="0" err="1" smtClean="0">
                <a:latin typeface="Times New Roman" pitchFamily="18" charset="0"/>
                <a:cs typeface="Times New Roman" pitchFamily="18" charset="0"/>
              </a:rPr>
              <a:t>unreplicated</a:t>
            </a:r>
            <a:r>
              <a:rPr lang="en-US" sz="2600" dirty="0" smtClean="0">
                <a:latin typeface="Times New Roman" pitchFamily="18" charset="0"/>
                <a:cs typeface="Times New Roman" pitchFamily="18" charset="0"/>
              </a:rPr>
              <a:t> gap.</a:t>
            </a:r>
          </a:p>
        </p:txBody>
      </p:sp>
    </p:spTree>
    <p:extLst>
      <p:ext uri="{BB962C8B-B14F-4D97-AF65-F5344CB8AC3E}">
        <p14:creationId xmlns:p14="http://schemas.microsoft.com/office/powerpoint/2010/main" val="2592555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ChangeArrowheads="1"/>
          </p:cNvSpPr>
          <p:nvPr/>
        </p:nvSpPr>
        <p:spPr bwMode="auto">
          <a:xfrm>
            <a:off x="3405188" y="170973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graphicFrame>
        <p:nvGraphicFramePr>
          <p:cNvPr id="20483" name="Object 10"/>
          <p:cNvGraphicFramePr>
            <a:graphicFrameLocks noChangeAspect="1"/>
          </p:cNvGraphicFramePr>
          <p:nvPr>
            <p:extLst>
              <p:ext uri="{D42A27DB-BD31-4B8C-83A1-F6EECF244321}">
                <p14:modId xmlns:p14="http://schemas.microsoft.com/office/powerpoint/2010/main" val="1436796843"/>
              </p:ext>
            </p:extLst>
          </p:nvPr>
        </p:nvGraphicFramePr>
        <p:xfrm>
          <a:off x="533400" y="304800"/>
          <a:ext cx="4189413" cy="6172200"/>
        </p:xfrm>
        <a:graphic>
          <a:graphicData uri="http://schemas.openxmlformats.org/presentationml/2006/ole">
            <mc:AlternateContent xmlns:mc="http://schemas.openxmlformats.org/markup-compatibility/2006">
              <mc:Choice xmlns:v="urn:schemas-microsoft-com:vml" Requires="v">
                <p:oleObj spid="_x0000_s3104" r:id="rId4" imgW="2333333" imgH="3438095" progId="Paint.Picture">
                  <p:embed/>
                </p:oleObj>
              </mc:Choice>
              <mc:Fallback>
                <p:oleObj r:id="rId4" imgW="2333333" imgH="3438095"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304800"/>
                        <a:ext cx="4189413"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Rectangle 1"/>
          <p:cNvSpPr/>
          <p:nvPr/>
        </p:nvSpPr>
        <p:spPr>
          <a:xfrm>
            <a:off x="4953000" y="574067"/>
            <a:ext cx="4038600" cy="5743111"/>
          </a:xfrm>
          <a:prstGeom prst="rect">
            <a:avLst/>
          </a:prstGeom>
        </p:spPr>
        <p:txBody>
          <a:bodyPr wrap="square">
            <a:spAutoFit/>
          </a:bodyPr>
          <a:lstStyle/>
          <a:p>
            <a:pPr marL="342900" indent="-342900">
              <a:lnSpc>
                <a:spcPct val="90000"/>
              </a:lnSpc>
              <a:buFont typeface="Arial" pitchFamily="34" charset="0"/>
              <a:buChar char="•"/>
            </a:pPr>
            <a:r>
              <a:rPr lang="en-US" sz="2400" dirty="0">
                <a:latin typeface="Times New Roman" pitchFamily="18" charset="0"/>
                <a:cs typeface="Times New Roman" pitchFamily="18" charset="0"/>
              </a:rPr>
              <a:t>The enzyme, telomerase, fills the gap by attaching bases to the end of the chromosomes.</a:t>
            </a:r>
          </a:p>
          <a:p>
            <a:pPr marL="342900" indent="-342900">
              <a:lnSpc>
                <a:spcPct val="90000"/>
              </a:lnSpc>
              <a:buFont typeface="Arial" pitchFamily="34" charset="0"/>
              <a:buChar char="•"/>
            </a:pPr>
            <a:r>
              <a:rPr lang="en-US" sz="2400" dirty="0">
                <a:latin typeface="Times New Roman" pitchFamily="18" charset="0"/>
                <a:cs typeface="Times New Roman" pitchFamily="18" charset="0"/>
              </a:rPr>
              <a:t>As long as the cells have enough telomerase to do the job, they keep the telomeres long enough to prevent any important information from being lost as they go through each replication.</a:t>
            </a:r>
          </a:p>
          <a:p>
            <a:pPr marL="800100" lvl="1" indent="-342900">
              <a:lnSpc>
                <a:spcPct val="90000"/>
              </a:lnSpc>
              <a:buFont typeface="Arial" pitchFamily="34" charset="0"/>
              <a:buChar char="•"/>
            </a:pPr>
            <a:r>
              <a:rPr lang="en-US" sz="2400" dirty="0">
                <a:latin typeface="Times New Roman" pitchFamily="18" charset="0"/>
                <a:cs typeface="Times New Roman" pitchFamily="18" charset="0"/>
              </a:rPr>
              <a:t>With time, telomerase levels decrease.</a:t>
            </a:r>
          </a:p>
          <a:p>
            <a:pPr marL="800100" lvl="1" indent="-342900">
              <a:lnSpc>
                <a:spcPct val="90000"/>
              </a:lnSpc>
              <a:buFont typeface="Arial" pitchFamily="34" charset="0"/>
              <a:buChar char="•"/>
            </a:pPr>
            <a:r>
              <a:rPr lang="en-US" sz="2400" dirty="0">
                <a:latin typeface="Times New Roman" pitchFamily="18" charset="0"/>
                <a:cs typeface="Times New Roman" pitchFamily="18" charset="0"/>
              </a:rPr>
              <a:t>With decreasing telomerase levels, the telomeres become shorter and shorter.</a:t>
            </a:r>
          </a:p>
        </p:txBody>
      </p:sp>
    </p:spTree>
    <p:extLst>
      <p:ext uri="{BB962C8B-B14F-4D97-AF65-F5344CB8AC3E}">
        <p14:creationId xmlns:p14="http://schemas.microsoft.com/office/powerpoint/2010/main" val="2074545736"/>
      </p:ext>
    </p:extLst>
  </p:cSld>
  <p:clrMapOvr>
    <a:masterClrMapping/>
  </p:clrMapOvr>
  <p:transition>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3810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781047" y="595396"/>
            <a:ext cx="4340076" cy="525785"/>
          </a:xfrm>
          <a:prstGeom prst="rect">
            <a:avLst/>
          </a:prstGeom>
        </p:spPr>
        <p:txBody>
          <a:bodyPr vert="horz" wrap="square" lIns="0" tIns="0" rIns="0" bIns="0" rtlCol="0">
            <a:spAutoFit/>
          </a:bodyPr>
          <a:lstStyle/>
          <a:p>
            <a:pPr>
              <a:lnSpc>
                <a:spcPts val="4147"/>
              </a:lnSpc>
            </a:pPr>
            <a:r>
              <a:rPr lang="sr-Latn-RS" sz="4000" spc="-3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Error theory</a:t>
            </a:r>
            <a:endParaRPr sz="4000" b="1" spc="-63" dirty="0">
              <a:solidFill>
                <a:srgbClr val="C00000"/>
              </a:solidFill>
              <a:latin typeface="Times New Roman" pitchFamily="18" charset="0"/>
              <a:cs typeface="Times New Roman" pitchFamily="18" charset="0"/>
            </a:endParaRPr>
          </a:p>
        </p:txBody>
      </p:sp>
      <p:sp>
        <p:nvSpPr>
          <p:cNvPr id="4" name="object 4"/>
          <p:cNvSpPr txBox="1"/>
          <p:nvPr/>
        </p:nvSpPr>
        <p:spPr>
          <a:xfrm>
            <a:off x="549275" y="1638373"/>
            <a:ext cx="8455703"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DNA can be repaired over time, but in an old cell that capacity is limited.</a:t>
            </a:r>
            <a:endParaRPr sz="2600" dirty="0">
              <a:solidFill>
                <a:srgbClr val="000000"/>
              </a:solidFill>
              <a:latin typeface="Times New Roman" pitchFamily="18" charset="0"/>
              <a:cs typeface="Times New Roman" pitchFamily="18" charset="0"/>
            </a:endParaRPr>
          </a:p>
        </p:txBody>
      </p:sp>
      <p:sp>
        <p:nvSpPr>
          <p:cNvPr id="6" name="object 6"/>
          <p:cNvSpPr txBox="1"/>
          <p:nvPr/>
        </p:nvSpPr>
        <p:spPr>
          <a:xfrm>
            <a:off x="533400" y="2819400"/>
            <a:ext cx="7315200" cy="371897"/>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This leads to apoptosis or malignant transformation.</a:t>
            </a:r>
            <a:endParaRPr sz="2600" spc="-25" dirty="0">
              <a:solidFill>
                <a:srgbClr val="000000"/>
              </a:solidFill>
              <a:latin typeface="Times New Roman" pitchFamily="18" charset="0"/>
              <a:cs typeface="Times New Roman" pitchFamily="18" charset="0"/>
            </a:endParaRPr>
          </a:p>
        </p:txBody>
      </p:sp>
      <p:sp>
        <p:nvSpPr>
          <p:cNvPr id="8" name="object 8"/>
          <p:cNvSpPr txBox="1"/>
          <p:nvPr/>
        </p:nvSpPr>
        <p:spPr>
          <a:xfrm>
            <a:off x="457200" y="3962400"/>
            <a:ext cx="8197537" cy="371897"/>
          </a:xfrm>
          <a:prstGeom prst="rect">
            <a:avLst/>
          </a:prstGeom>
        </p:spPr>
        <p:txBody>
          <a:bodyPr vert="horz" wrap="square" lIns="0" tIns="0" rIns="0" bIns="0" rtlCol="0">
            <a:spAutoFit/>
          </a:bodyPr>
          <a:lstStyle/>
          <a:p>
            <a:pPr>
              <a:lnSpc>
                <a:spcPts val="2896"/>
              </a:lnSpc>
            </a:pPr>
            <a:r>
              <a:rPr sz="260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Old cells: atrophy, reduced function and apoptosis</a:t>
            </a:r>
            <a:r>
              <a:rPr sz="2600" spc="104" smtClean="0">
                <a:solidFill>
                  <a:srgbClr val="000000"/>
                </a:solidFill>
                <a:latin typeface="Times New Roman" pitchFamily="18" charset="0"/>
                <a:cs typeface="Times New Roman" pitchFamily="18" charset="0"/>
              </a:rPr>
              <a:t> </a:t>
            </a:r>
            <a:endParaRPr sz="2600" dirty="0">
              <a:solidFill>
                <a:srgbClr val="000000"/>
              </a:solidFill>
              <a:latin typeface="Times New Roman" pitchFamily="18" charset="0"/>
              <a:cs typeface="Times New Roman" pitchFamily="18" charset="0"/>
            </a:endParaRPr>
          </a:p>
        </p:txBody>
      </p:sp>
      <p:sp>
        <p:nvSpPr>
          <p:cNvPr id="10" name="object 10"/>
          <p:cNvSpPr txBox="1"/>
          <p:nvPr/>
        </p:nvSpPr>
        <p:spPr>
          <a:xfrm>
            <a:off x="533400" y="4800600"/>
            <a:ext cx="8153401" cy="743793"/>
          </a:xfrm>
          <a:prstGeom prst="rect">
            <a:avLst/>
          </a:prstGeom>
        </p:spPr>
        <p:txBody>
          <a:bodyPr vert="horz" wrap="square" lIns="0" tIns="0" rIns="0" bIns="0" rtlCol="0">
            <a:spAutoFit/>
          </a:bodyPr>
          <a:lstStyle/>
          <a:p>
            <a:pPr>
              <a:lnSpc>
                <a:spcPts val="2896"/>
              </a:lnSpc>
            </a:pPr>
            <a:r>
              <a:rPr sz="2600" smtClean="0">
                <a:solidFill>
                  <a:srgbClr val="000000"/>
                </a:solidFill>
                <a:latin typeface="Times New Roman" pitchFamily="18" charset="0"/>
                <a:cs typeface="Times New Roman" pitchFamily="18" charset="0"/>
              </a:rPr>
              <a:t>•</a:t>
            </a:r>
            <a:r>
              <a:rPr lang="en-US" sz="2600" dirty="0" smtClean="0">
                <a:latin typeface="Times New Roman" pitchFamily="18" charset="0"/>
                <a:cs typeface="Times New Roman" pitchFamily="18" charset="0"/>
              </a:rPr>
              <a:t> Loss of cell function triggers: hypertrophy and hyperplasia of other cells</a:t>
            </a:r>
            <a:r>
              <a:rPr lang="sr-Latn-RS" sz="2600" dirty="0" smtClean="0">
                <a:latin typeface="Times New Roman" pitchFamily="18" charset="0"/>
                <a:cs typeface="Times New Roman" pitchFamily="18" charset="0"/>
              </a:rPr>
              <a:t>.</a:t>
            </a:r>
            <a:endParaRPr sz="2600" spc="-27" dirty="0">
              <a:solidFill>
                <a:srgbClr val="000000"/>
              </a:solidFill>
              <a:latin typeface="Times New Roman" pitchFamily="18" charset="0"/>
              <a:cs typeface="Times New Roman" pitchFamily="18" charset="0"/>
            </a:endParaRPr>
          </a:p>
        </p:txBody>
      </p:sp>
      <p:sp>
        <p:nvSpPr>
          <p:cNvPr id="12" name="object 7"/>
          <p:cNvSpPr txBox="1"/>
          <p:nvPr/>
        </p:nvSpPr>
        <p:spPr>
          <a:xfrm>
            <a:off x="892487" y="2993094"/>
            <a:ext cx="2959023"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3" name="object 7"/>
          <p:cNvSpPr txBox="1"/>
          <p:nvPr/>
        </p:nvSpPr>
        <p:spPr>
          <a:xfrm>
            <a:off x="1044887" y="3145494"/>
            <a:ext cx="2959023"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4" name="object 9"/>
          <p:cNvSpPr txBox="1"/>
          <p:nvPr/>
        </p:nvSpPr>
        <p:spPr>
          <a:xfrm>
            <a:off x="892478" y="3984703"/>
            <a:ext cx="187151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BIIBQK+TimesNewRoman"/>
              <a:cs typeface="BIIBQK+TimesNewRoman"/>
            </a:endParaRPr>
          </a:p>
        </p:txBody>
      </p:sp>
      <p:sp>
        <p:nvSpPr>
          <p:cNvPr id="15" name="object 9"/>
          <p:cNvSpPr txBox="1"/>
          <p:nvPr/>
        </p:nvSpPr>
        <p:spPr>
          <a:xfrm>
            <a:off x="1044878" y="4137103"/>
            <a:ext cx="1871512"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BIIBQK+TimesNewRoman"/>
              <a:cs typeface="BIIBQK+TimesNewRoman"/>
            </a:endParaRPr>
          </a:p>
        </p:txBody>
      </p:sp>
      <p:sp>
        <p:nvSpPr>
          <p:cNvPr id="16" name="object 11"/>
          <p:cNvSpPr txBox="1"/>
          <p:nvPr/>
        </p:nvSpPr>
        <p:spPr>
          <a:xfrm>
            <a:off x="892482" y="4967303"/>
            <a:ext cx="603140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4" dirty="0">
              <a:solidFill>
                <a:srgbClr val="000000"/>
              </a:solidFill>
              <a:latin typeface="BIIBQK+TimesNewRoman"/>
              <a:cs typeface="BIIBQK+TimesNewRoman"/>
            </a:endParaRPr>
          </a:p>
        </p:txBody>
      </p:sp>
      <p:sp>
        <p:nvSpPr>
          <p:cNvPr id="17" name="object 11"/>
          <p:cNvSpPr txBox="1"/>
          <p:nvPr/>
        </p:nvSpPr>
        <p:spPr>
          <a:xfrm>
            <a:off x="533400" y="4953000"/>
            <a:ext cx="603140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4" dirty="0">
              <a:solidFill>
                <a:srgbClr val="000000"/>
              </a:solidFill>
              <a:latin typeface="BIIBQK+TimesNewRoman"/>
              <a:cs typeface="BIIBQK+TimesNewRoman"/>
            </a:endParaRPr>
          </a:p>
        </p:txBody>
      </p:sp>
    </p:spTree>
  </p:cSld>
  <p:clrMapOvr>
    <a:masterClrMapping/>
  </p:clrMapOvr>
  <p:transition advTm="3539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33867"/>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351553"/>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Free radical theory</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0" y="1219200"/>
            <a:ext cx="7527929" cy="1282402"/>
          </a:xfrm>
          <a:prstGeom prst="rect">
            <a:avLst/>
          </a:prstGeom>
        </p:spPr>
        <p:txBody>
          <a:bodyPr vert="horz" wrap="square" lIns="0" tIns="0" rIns="0" bIns="0" rtlCol="0">
            <a:spAutoFit/>
          </a:bodyPr>
          <a:lstStyle/>
          <a:p>
            <a:pPr marL="0" marR="0">
              <a:lnSpc>
                <a:spcPts val="2503"/>
              </a:lnSpc>
              <a:spcBef>
                <a:spcPts val="0"/>
              </a:spcBef>
              <a:spcAft>
                <a:spcPts val="0"/>
              </a:spcAft>
            </a:pPr>
            <a:r>
              <a:rPr sz="2400" dirty="0">
                <a:solidFill>
                  <a:srgbClr val="000000"/>
                </a:solidFill>
                <a:latin typeface="Arial"/>
                <a:cs typeface="Arial"/>
              </a:rPr>
              <a:t>•</a:t>
            </a:r>
            <a:r>
              <a:rPr sz="2400" spc="1261" dirty="0">
                <a:solidFill>
                  <a:srgbClr val="000000"/>
                </a:solidFill>
                <a:latin typeface="Times New Roman"/>
                <a:cs typeface="Times New Roman"/>
              </a:rPr>
              <a:t> </a:t>
            </a:r>
            <a:r>
              <a:rPr sz="2400" b="1" spc="-25" dirty="0">
                <a:solidFill>
                  <a:srgbClr val="000000"/>
                </a:solidFill>
                <a:latin typeface="Times New Roman" pitchFamily="18" charset="0"/>
                <a:cs typeface="Times New Roman" pitchFamily="18" charset="0"/>
              </a:rPr>
              <a:t>Harman</a:t>
            </a:r>
            <a:r>
              <a:rPr sz="2400" b="1" spc="169" dirty="0">
                <a:solidFill>
                  <a:srgbClr val="000000"/>
                </a:solidFill>
                <a:latin typeface="Times New Roman" pitchFamily="18" charset="0"/>
                <a:cs typeface="Times New Roman" pitchFamily="18" charset="0"/>
              </a:rPr>
              <a:t> </a:t>
            </a:r>
            <a:r>
              <a:rPr sz="2400" b="1" dirty="0">
                <a:solidFill>
                  <a:srgbClr val="000000"/>
                </a:solidFill>
                <a:latin typeface="Times New Roman" pitchFamily="18" charset="0"/>
                <a:cs typeface="Times New Roman" pitchFamily="18" charset="0"/>
              </a:rPr>
              <a:t>D.</a:t>
            </a:r>
            <a:r>
              <a:rPr sz="2400" b="1" spc="15" dirty="0">
                <a:solidFill>
                  <a:srgbClr val="000000"/>
                </a:solidFill>
                <a:latin typeface="Times New Roman" pitchFamily="18" charset="0"/>
                <a:cs typeface="Times New Roman" pitchFamily="18" charset="0"/>
              </a:rPr>
              <a:t> </a:t>
            </a:r>
            <a:r>
              <a:rPr lang="sr-Latn-RS" sz="2400" b="1" spc="15" dirty="0" smtClean="0">
                <a:solidFill>
                  <a:srgbClr val="000000"/>
                </a:solidFill>
                <a:latin typeface="Times New Roman" pitchFamily="18" charset="0"/>
                <a:cs typeface="Times New Roman" pitchFamily="18" charset="0"/>
              </a:rPr>
              <a:t>1956</a:t>
            </a:r>
          </a:p>
          <a:p>
            <a:pPr marL="0" marR="0">
              <a:lnSpc>
                <a:spcPts val="2503"/>
              </a:lnSpc>
              <a:spcBef>
                <a:spcPts val="0"/>
              </a:spcBef>
              <a:spcAft>
                <a:spcPts val="0"/>
              </a:spcAft>
            </a:pPr>
            <a:endParaRPr lang="sr-Latn-RS" sz="2400" b="1" spc="15" dirty="0" smtClean="0">
              <a:solidFill>
                <a:srgbClr val="000000"/>
              </a:solidFill>
              <a:latin typeface="Times New Roman" pitchFamily="18" charset="0"/>
              <a:cs typeface="Times New Roman" pitchFamily="18" charset="0"/>
            </a:endParaRPr>
          </a:p>
          <a:p>
            <a:pPr marL="0" marR="0" algn="ctr">
              <a:lnSpc>
                <a:spcPts val="2503"/>
              </a:lnSpc>
              <a:spcBef>
                <a:spcPts val="0"/>
              </a:spcBef>
              <a:spcAft>
                <a:spcPts val="0"/>
              </a:spcAft>
            </a:pPr>
            <a:r>
              <a:rPr lang="en-US" sz="2400" b="1" dirty="0" smtClean="0">
                <a:latin typeface="Times New Roman" pitchFamily="18" charset="0"/>
                <a:cs typeface="Times New Roman" pitchFamily="18" charset="0"/>
              </a:rPr>
              <a:t>Ageing </a:t>
            </a:r>
            <a:r>
              <a:rPr lang="en-US" sz="2400" b="1" dirty="0">
                <a:latin typeface="Times New Roman" pitchFamily="18" charset="0"/>
                <a:cs typeface="Times New Roman" pitchFamily="18" charset="0"/>
              </a:rPr>
              <a:t>is a consequence of cellular damage caused by reactive oxygen species (</a:t>
            </a:r>
            <a:r>
              <a:rPr lang="en-US" sz="2400" b="1" dirty="0" smtClean="0">
                <a:latin typeface="Times New Roman" pitchFamily="18" charset="0"/>
                <a:cs typeface="Times New Roman" pitchFamily="18" charset="0"/>
              </a:rPr>
              <a:t>ROS</a:t>
            </a:r>
            <a:r>
              <a:rPr lang="sr-Latn-RS" sz="2400" b="1" dirty="0" smtClean="0">
                <a:latin typeface="Times New Roman" pitchFamily="18" charset="0"/>
                <a:cs typeface="Times New Roman" pitchFamily="18" charset="0"/>
              </a:rPr>
              <a:t>)</a:t>
            </a:r>
            <a:endParaRPr sz="2400" b="1" dirty="0">
              <a:latin typeface="Times New Roman" pitchFamily="18" charset="0"/>
              <a:cs typeface="Times New Roman" pitchFamily="18" charset="0"/>
            </a:endParaRPr>
          </a:p>
        </p:txBody>
      </p:sp>
    </p:spTree>
  </p:cSld>
  <p:clrMapOvr>
    <a:masterClrMapping/>
  </p:clrMapOvr>
  <p:transition advTm="15712"/>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595396"/>
            <a:ext cx="7549656" cy="1846659"/>
          </a:xfrm>
          <a:prstGeom prst="rect">
            <a:avLst/>
          </a:prstGeom>
        </p:spPr>
        <p:txBody>
          <a:bodyPr vert="horz" wrap="square" lIns="0" tIns="0" rIns="0" bIns="0" rtlCol="0">
            <a:spAutoFit/>
          </a:bodyPr>
          <a:lstStyle/>
          <a:p>
            <a:r>
              <a:rPr lang="sr-Latn-RS" sz="4000" spc="-33"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Free radical theory</a:t>
            </a:r>
          </a:p>
          <a:p>
            <a:r>
              <a:rPr lang="en-US" sz="4000" dirty="0" smtClean="0"/>
              <a:t/>
            </a:r>
            <a:br>
              <a:rPr lang="en-US" sz="4000" dirty="0" smtClean="0"/>
            </a:br>
            <a:endParaRPr sz="4000" dirty="0">
              <a:solidFill>
                <a:srgbClr val="CC0000"/>
              </a:solidFill>
              <a:latin typeface="NIKMHC+TimesNewRoman,Bold"/>
              <a:cs typeface="NIKMHC+TimesNewRoman,Bold"/>
            </a:endParaRPr>
          </a:p>
        </p:txBody>
      </p:sp>
      <p:sp>
        <p:nvSpPr>
          <p:cNvPr id="4" name="object 4"/>
          <p:cNvSpPr txBox="1"/>
          <p:nvPr/>
        </p:nvSpPr>
        <p:spPr>
          <a:xfrm>
            <a:off x="549275" y="1600273"/>
            <a:ext cx="8261174" cy="5175776"/>
          </a:xfrm>
          <a:prstGeom prst="rect">
            <a:avLst/>
          </a:prstGeom>
        </p:spPr>
        <p:txBody>
          <a:bodyPr vert="horz" wrap="square" lIns="0" tIns="0" rIns="0" bIns="0" rtlCol="0">
            <a:spAutoFit/>
          </a:bodyPr>
          <a:lstStyle/>
          <a:p>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600" dirty="0" smtClean="0">
                <a:latin typeface="Times New Roman" pitchFamily="18" charset="0"/>
                <a:cs typeface="Times New Roman" pitchFamily="18" charset="0"/>
              </a:rPr>
              <a:t>During </a:t>
            </a:r>
            <a:r>
              <a:rPr lang="en-US" sz="2600" dirty="0">
                <a:latin typeface="Times New Roman" pitchFamily="18" charset="0"/>
                <a:cs typeface="Times New Roman" pitchFamily="18" charset="0"/>
              </a:rPr>
              <a:t>aging, damage produced by free radicals </a:t>
            </a:r>
            <a:r>
              <a:rPr lang="en-US" sz="2600" dirty="0" smtClean="0">
                <a:latin typeface="Times New Roman" pitchFamily="18" charset="0"/>
                <a:cs typeface="Times New Roman" pitchFamily="18" charset="0"/>
              </a:rPr>
              <a:t>cause</a:t>
            </a:r>
            <a:endParaRPr lang="sr-Latn-RS" sz="2600" dirty="0" smtClean="0">
              <a:latin typeface="Times New Roman" pitchFamily="18" charset="0"/>
              <a:cs typeface="Times New Roman" pitchFamily="18" charset="0"/>
            </a:endParaRPr>
          </a:p>
          <a:p>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cells </a:t>
            </a:r>
            <a:r>
              <a:rPr lang="en-US" sz="2600" dirty="0">
                <a:latin typeface="Times New Roman" pitchFamily="18" charset="0"/>
                <a:cs typeface="Times New Roman" pitchFamily="18" charset="0"/>
              </a:rPr>
              <a:t>and organs to stop functioning</a:t>
            </a:r>
            <a:r>
              <a:rPr lang="en-US"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endParaRPr lang="en-US" sz="2600" dirty="0">
              <a:latin typeface="Times New Roman" pitchFamily="18" charset="0"/>
              <a:cs typeface="Times New Roman" pitchFamily="18" charset="0"/>
            </a:endParaRPr>
          </a:p>
          <a:p>
            <a:pPr marL="457200" indent="-457200">
              <a:buFont typeface="Arial" pitchFamily="34" charset="0"/>
              <a:buChar char="•"/>
            </a:pPr>
            <a:r>
              <a:rPr lang="en-US" sz="2600" b="1" dirty="0">
                <a:latin typeface="Times New Roman" pitchFamily="18" charset="0"/>
                <a:cs typeface="Times New Roman" pitchFamily="18" charset="0"/>
              </a:rPr>
              <a:t>A free radical </a:t>
            </a:r>
            <a:r>
              <a:rPr lang="en-US" sz="2600" dirty="0">
                <a:latin typeface="Times New Roman" pitchFamily="18" charset="0"/>
                <a:cs typeface="Times New Roman" pitchFamily="18" charset="0"/>
              </a:rPr>
              <a:t>is a molecule with an unpaired, highly reactive electron. One type of very reactive free radical is the oxygen free </a:t>
            </a:r>
            <a:r>
              <a:rPr lang="en-US" sz="2600" dirty="0" smtClean="0">
                <a:latin typeface="Times New Roman" pitchFamily="18" charset="0"/>
                <a:cs typeface="Times New Roman" pitchFamily="18" charset="0"/>
              </a:rPr>
              <a:t>radical</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which </a:t>
            </a:r>
            <a:r>
              <a:rPr lang="en-US" sz="2600" dirty="0">
                <a:latin typeface="Times New Roman" pitchFamily="18" charset="0"/>
                <a:cs typeface="Times New Roman" pitchFamily="18" charset="0"/>
              </a:rPr>
              <a:t>may be produced during metabolism or as a result of environmental </a:t>
            </a:r>
            <a:r>
              <a:rPr lang="en-US" sz="2600" dirty="0" smtClean="0">
                <a:latin typeface="Times New Roman" pitchFamily="18" charset="0"/>
                <a:cs typeface="Times New Roman" pitchFamily="18" charset="0"/>
              </a:rPr>
              <a:t>pollution</a:t>
            </a:r>
            <a:r>
              <a:rPr lang="sr-Latn-RS" sz="2600" dirty="0" smtClean="0">
                <a:latin typeface="Times New Roman" pitchFamily="18" charset="0"/>
                <a:cs typeface="Times New Roman" pitchFamily="18" charset="0"/>
              </a:rPr>
              <a:t>)</a:t>
            </a:r>
          </a:p>
          <a:p>
            <a:pPr marL="457200" indent="-457200">
              <a:buFont typeface="Arial" pitchFamily="34" charset="0"/>
              <a:buChar char="•"/>
            </a:pPr>
            <a:endParaRPr lang="sr-Latn-RS" sz="2600" dirty="0" smtClean="0">
              <a:latin typeface="Times New Roman" pitchFamily="18" charset="0"/>
              <a:cs typeface="Times New Roman" pitchFamily="18" charset="0"/>
            </a:endParaRPr>
          </a:p>
          <a:p>
            <a:pPr marL="457200" indent="-457200">
              <a:buFont typeface="Arial" pitchFamily="34" charset="0"/>
              <a:buChar char="•"/>
            </a:pPr>
            <a:r>
              <a:rPr lang="sr-Latn-RS" sz="2600" b="1" dirty="0" smtClean="0">
                <a:latin typeface="Times New Roman" pitchFamily="18" charset="0"/>
                <a:cs typeface="Times New Roman" pitchFamily="18" charset="0"/>
              </a:rPr>
              <a:t>In general, </a:t>
            </a:r>
            <a:r>
              <a:rPr lang="en-US" sz="2600" b="1" dirty="0" smtClean="0">
                <a:latin typeface="Times New Roman" pitchFamily="18" charset="0"/>
                <a:cs typeface="Times New Roman" pitchFamily="18" charset="0"/>
              </a:rPr>
              <a:t>ROS </a:t>
            </a:r>
            <a:r>
              <a:rPr lang="en-US" sz="2600" b="1" dirty="0">
                <a:latin typeface="Times New Roman" pitchFamily="18" charset="0"/>
                <a:cs typeface="Times New Roman" pitchFamily="18" charset="0"/>
              </a:rPr>
              <a:t>generation </a:t>
            </a:r>
            <a:r>
              <a:rPr lang="en-US" sz="2600" b="1" dirty="0" smtClean="0">
                <a:latin typeface="Times New Roman" pitchFamily="18" charset="0"/>
                <a:cs typeface="Times New Roman" pitchFamily="18" charset="0"/>
              </a:rPr>
              <a:t>occurs </a:t>
            </a:r>
            <a:r>
              <a:rPr lang="en-US" sz="2600" b="1" dirty="0">
                <a:latin typeface="Times New Roman" pitchFamily="18" charset="0"/>
                <a:cs typeface="Times New Roman" pitchFamily="18" charset="0"/>
              </a:rPr>
              <a:t>mainly within mitochondria</a:t>
            </a:r>
            <a:r>
              <a:rPr lang="en-U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where </a:t>
            </a:r>
            <a:r>
              <a:rPr lang="en-US" sz="2600" dirty="0">
                <a:latin typeface="Times New Roman" pitchFamily="18" charset="0"/>
                <a:cs typeface="Times New Roman" pitchFamily="18" charset="0"/>
              </a:rPr>
              <a:t>more than 90% of oxygen </a:t>
            </a:r>
            <a:r>
              <a:rPr lang="en-US" sz="2600" dirty="0" smtClean="0">
                <a:latin typeface="Times New Roman" pitchFamily="18" charset="0"/>
                <a:cs typeface="Times New Roman" pitchFamily="18" charset="0"/>
              </a:rPr>
              <a:t>is</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consumed </a:t>
            </a:r>
            <a:r>
              <a:rPr lang="en-US" sz="2600" dirty="0">
                <a:latin typeface="Times New Roman" pitchFamily="18" charset="0"/>
                <a:cs typeface="Times New Roman" pitchFamily="18" charset="0"/>
              </a:rPr>
              <a:t>(as an electron acceptor during respiration)</a:t>
            </a:r>
          </a:p>
          <a:p>
            <a:pPr>
              <a:lnSpc>
                <a:spcPts val="2896"/>
              </a:lnSpc>
            </a:pPr>
            <a:endParaRPr lang="sr-Latn-RS" sz="2800" b="1" dirty="0" smtClean="0">
              <a:latin typeface="Times New Roman" pitchFamily="18" charset="0"/>
              <a:cs typeface="Times New Roman" pitchFamily="18" charset="0"/>
            </a:endParaRPr>
          </a:p>
          <a:p>
            <a:pPr>
              <a:lnSpc>
                <a:spcPts val="2896"/>
              </a:lnSpc>
            </a:pPr>
            <a:endParaRPr lang="sr-Latn-RS" sz="2800" b="1" dirty="0">
              <a:latin typeface="Times New Roman" pitchFamily="18" charset="0"/>
              <a:cs typeface="Times New Roman" pitchFamily="18" charset="0"/>
            </a:endParaRPr>
          </a:p>
        </p:txBody>
      </p:sp>
    </p:spTree>
  </p:cSld>
  <p:clrMapOvr>
    <a:masterClrMapping/>
  </p:clrMapOvr>
  <p:transition advTm="39595"/>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free_radical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81000"/>
            <a:ext cx="6459538"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1" name="Picture 5" descr="free radic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62200" y="4191000"/>
            <a:ext cx="4486275" cy="229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765172"/>
      </p:ext>
    </p:extLst>
  </p:cSld>
  <p:clrMapOvr>
    <a:masterClrMapping/>
  </p:clrMapOvr>
  <p:transition>
    <p:zoom/>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FreeRadicalProdu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0"/>
            <a:ext cx="61515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Text Box 3"/>
          <p:cNvSpPr txBox="1">
            <a:spLocks noChangeArrowheads="1"/>
          </p:cNvSpPr>
          <p:nvPr/>
        </p:nvSpPr>
        <p:spPr bwMode="auto">
          <a:xfrm>
            <a:off x="6553200" y="533400"/>
            <a:ext cx="2514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r>
              <a:rPr lang="en-US" sz="2800" b="1" dirty="0">
                <a:solidFill>
                  <a:schemeClr val="accent2">
                    <a:lumMod val="75000"/>
                  </a:schemeClr>
                </a:solidFill>
                <a:latin typeface="Times New Roman" pitchFamily="18" charset="0"/>
                <a:cs typeface="Times New Roman" pitchFamily="18" charset="0"/>
              </a:rPr>
              <a:t>Production of </a:t>
            </a:r>
            <a:r>
              <a:rPr lang="sr-Latn-RS" sz="2800" b="1" dirty="0" smtClean="0">
                <a:solidFill>
                  <a:schemeClr val="accent2">
                    <a:lumMod val="75000"/>
                  </a:schemeClr>
                </a:solidFill>
                <a:latin typeface="Times New Roman" pitchFamily="18" charset="0"/>
                <a:cs typeface="Times New Roman" pitchFamily="18" charset="0"/>
              </a:rPr>
              <a:t>f</a:t>
            </a:r>
            <a:r>
              <a:rPr lang="en-US" sz="2800" b="1" dirty="0" err="1" smtClean="0">
                <a:solidFill>
                  <a:schemeClr val="accent2">
                    <a:lumMod val="75000"/>
                  </a:schemeClr>
                </a:solidFill>
                <a:latin typeface="Times New Roman" pitchFamily="18" charset="0"/>
                <a:cs typeface="Times New Roman" pitchFamily="18" charset="0"/>
              </a:rPr>
              <a:t>ree</a:t>
            </a:r>
            <a:r>
              <a:rPr lang="en-US" sz="2800" b="1" dirty="0" smtClean="0">
                <a:solidFill>
                  <a:schemeClr val="accent2">
                    <a:lumMod val="75000"/>
                  </a:schemeClr>
                </a:solidFill>
                <a:latin typeface="Times New Roman" pitchFamily="18" charset="0"/>
                <a:cs typeface="Times New Roman" pitchFamily="18" charset="0"/>
              </a:rPr>
              <a:t> </a:t>
            </a:r>
            <a:r>
              <a:rPr lang="sr-Latn-RS" sz="2800" b="1" dirty="0" smtClean="0">
                <a:solidFill>
                  <a:schemeClr val="accent2">
                    <a:lumMod val="75000"/>
                  </a:schemeClr>
                </a:solidFill>
                <a:latin typeface="Times New Roman" pitchFamily="18" charset="0"/>
                <a:cs typeface="Times New Roman" pitchFamily="18" charset="0"/>
              </a:rPr>
              <a:t>r</a:t>
            </a:r>
            <a:r>
              <a:rPr lang="en-US" sz="2800" b="1" dirty="0" err="1" smtClean="0">
                <a:solidFill>
                  <a:schemeClr val="accent2">
                    <a:lumMod val="75000"/>
                  </a:schemeClr>
                </a:solidFill>
                <a:latin typeface="Times New Roman" pitchFamily="18" charset="0"/>
                <a:cs typeface="Times New Roman" pitchFamily="18" charset="0"/>
              </a:rPr>
              <a:t>adicals</a:t>
            </a:r>
            <a:endParaRPr lang="en-US" sz="2800" b="1" dirty="0">
              <a:solidFill>
                <a:schemeClr val="accent2">
                  <a:lumMod val="75000"/>
                </a:schemeClr>
              </a:solidFill>
              <a:latin typeface="Times New Roman" pitchFamily="18" charset="0"/>
              <a:cs typeface="Times New Roman" pitchFamily="18" charset="0"/>
            </a:endParaRPr>
          </a:p>
        </p:txBody>
      </p:sp>
      <p:sp>
        <p:nvSpPr>
          <p:cNvPr id="40964" name="Text Box 4"/>
          <p:cNvSpPr txBox="1">
            <a:spLocks noChangeArrowheads="1"/>
          </p:cNvSpPr>
          <p:nvPr/>
        </p:nvSpPr>
        <p:spPr bwMode="auto">
          <a:xfrm>
            <a:off x="6400800" y="2193925"/>
            <a:ext cx="26670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7475" indent="-117475">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eaLnBrk="0" fontAlgn="base" hangingPunct="0">
              <a:spcBef>
                <a:spcPct val="0"/>
              </a:spcBef>
              <a:spcAft>
                <a:spcPct val="0"/>
              </a:spcAft>
              <a:defRPr sz="2400">
                <a:solidFill>
                  <a:schemeClr val="tx1"/>
                </a:solidFill>
                <a:latin typeface="Arial" charset="0"/>
                <a:ea typeface="ＭＳ Ｐゴシック" charset="-128"/>
              </a:defRPr>
            </a:lvl6pPr>
            <a:lvl7pPr marL="2971800" indent="-228600" eaLnBrk="0" fontAlgn="base" hangingPunct="0">
              <a:spcBef>
                <a:spcPct val="0"/>
              </a:spcBef>
              <a:spcAft>
                <a:spcPct val="0"/>
              </a:spcAft>
              <a:defRPr sz="2400">
                <a:solidFill>
                  <a:schemeClr val="tx1"/>
                </a:solidFill>
                <a:latin typeface="Arial" charset="0"/>
                <a:ea typeface="ＭＳ Ｐゴシック" charset="-128"/>
              </a:defRPr>
            </a:lvl7pPr>
            <a:lvl8pPr marL="3429000" indent="-228600" eaLnBrk="0" fontAlgn="base" hangingPunct="0">
              <a:spcBef>
                <a:spcPct val="0"/>
              </a:spcBef>
              <a:spcAft>
                <a:spcPct val="0"/>
              </a:spcAft>
              <a:defRPr sz="2400">
                <a:solidFill>
                  <a:schemeClr val="tx1"/>
                </a:solidFill>
                <a:latin typeface="Arial" charset="0"/>
                <a:ea typeface="ＭＳ Ｐゴシック" charset="-128"/>
              </a:defRPr>
            </a:lvl8pPr>
            <a:lvl9pPr marL="3886200" indent="-228600" eaLnBrk="0" fontAlgn="base" hangingPunct="0">
              <a:spcBef>
                <a:spcPct val="0"/>
              </a:spcBef>
              <a:spcAft>
                <a:spcPct val="0"/>
              </a:spcAft>
              <a:defRPr sz="2400">
                <a:solidFill>
                  <a:schemeClr val="tx1"/>
                </a:solidFill>
                <a:latin typeface="Arial" charset="0"/>
                <a:ea typeface="ＭＳ Ｐゴシック" charset="-128"/>
              </a:defRPr>
            </a:lvl9pPr>
          </a:lstStyle>
          <a:p>
            <a:pPr>
              <a:buFontTx/>
              <a:buChar char="•"/>
            </a:pPr>
            <a:r>
              <a:rPr lang="en-US" sz="2200" dirty="0">
                <a:latin typeface="Times New Roman" pitchFamily="18" charset="0"/>
                <a:cs typeface="Times New Roman" pitchFamily="18" charset="0"/>
              </a:rPr>
              <a:t>Electrons escape from the electron transport chain</a:t>
            </a:r>
          </a:p>
          <a:p>
            <a:pPr>
              <a:buFontTx/>
              <a:buChar char="•"/>
            </a:pPr>
            <a:endParaRPr lang="en-US" sz="2200" dirty="0">
              <a:latin typeface="Times New Roman" pitchFamily="18" charset="0"/>
              <a:cs typeface="Times New Roman" pitchFamily="18" charset="0"/>
            </a:endParaRPr>
          </a:p>
          <a:p>
            <a:pPr>
              <a:buFontTx/>
              <a:buChar char="•"/>
            </a:pPr>
            <a:r>
              <a:rPr lang="en-US" sz="2200" dirty="0">
                <a:latin typeface="Times New Roman" pitchFamily="18" charset="0"/>
                <a:cs typeface="Times New Roman" pitchFamily="18" charset="0"/>
              </a:rPr>
              <a:t>These electrons latch on to </a:t>
            </a:r>
            <a:r>
              <a:rPr lang="en-US" sz="2200" dirty="0" err="1">
                <a:latin typeface="Times New Roman" pitchFamily="18" charset="0"/>
                <a:cs typeface="Times New Roman" pitchFamily="18" charset="0"/>
              </a:rPr>
              <a:t>oxygens</a:t>
            </a:r>
            <a:r>
              <a:rPr lang="en-US" sz="2200" dirty="0">
                <a:latin typeface="Times New Roman" pitchFamily="18" charset="0"/>
                <a:cs typeface="Times New Roman" pitchFamily="18" charset="0"/>
              </a:rPr>
              <a:t>, creating </a:t>
            </a:r>
            <a:r>
              <a:rPr lang="en-US" sz="2200" dirty="0" err="1">
                <a:latin typeface="Times New Roman" pitchFamily="18" charset="0"/>
                <a:cs typeface="Times New Roman" pitchFamily="18" charset="0"/>
              </a:rPr>
              <a:t>superoxides</a:t>
            </a:r>
            <a:r>
              <a:rPr lang="en-US" sz="2200" dirty="0">
                <a:latin typeface="Times New Roman" pitchFamily="18" charset="0"/>
                <a:cs typeface="Times New Roman" pitchFamily="18" charset="0"/>
              </a:rPr>
              <a:t> and peroxides</a:t>
            </a:r>
          </a:p>
          <a:p>
            <a:pPr>
              <a:buFontTx/>
              <a:buChar char="•"/>
            </a:pPr>
            <a:endParaRPr lang="en-US" sz="2200" dirty="0">
              <a:latin typeface="Times New Roman" pitchFamily="18" charset="0"/>
              <a:cs typeface="Times New Roman" pitchFamily="18" charset="0"/>
            </a:endParaRPr>
          </a:p>
          <a:p>
            <a:pPr>
              <a:buFontTx/>
              <a:buChar char="•"/>
            </a:pPr>
            <a:r>
              <a:rPr lang="en-US" sz="2200" dirty="0">
                <a:latin typeface="Times New Roman" pitchFamily="18" charset="0"/>
                <a:cs typeface="Times New Roman" pitchFamily="18" charset="0"/>
              </a:rPr>
              <a:t>These free radicals causes cellular damage</a:t>
            </a:r>
          </a:p>
        </p:txBody>
      </p:sp>
    </p:spTree>
    <p:extLst>
      <p:ext uri="{BB962C8B-B14F-4D97-AF65-F5344CB8AC3E}">
        <p14:creationId xmlns:p14="http://schemas.microsoft.com/office/powerpoint/2010/main" val="2744974189"/>
      </p:ext>
    </p:extLst>
  </p:cSld>
  <p:clrMapOvr>
    <a:masterClrMapping/>
  </p:clrMapOvr>
  <p:transition>
    <p:zoom/>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Free radical theory</a:t>
            </a:r>
            <a:endParaRPr sz="4000" dirty="0">
              <a:solidFill>
                <a:srgbClr val="CC0000"/>
              </a:solidFill>
              <a:latin typeface="NIKMHC+TimesNewRoman,Bold"/>
              <a:cs typeface="NIKMHC+TimesNewRoman,Bold"/>
            </a:endParaRPr>
          </a:p>
        </p:txBody>
      </p:sp>
      <p:sp>
        <p:nvSpPr>
          <p:cNvPr id="4" name="object 4"/>
          <p:cNvSpPr txBox="1"/>
          <p:nvPr/>
        </p:nvSpPr>
        <p:spPr>
          <a:xfrm>
            <a:off x="457201" y="1524000"/>
            <a:ext cx="8077200" cy="4681282"/>
          </a:xfrm>
          <a:prstGeom prst="rect">
            <a:avLst/>
          </a:prstGeom>
        </p:spPr>
        <p:txBody>
          <a:bodyPr vert="horz" wrap="square" lIns="0" tIns="0" rIns="0" bIns="0" rtlCol="0">
            <a:spAutoFit/>
          </a:bodyPr>
          <a:lstStyle/>
          <a:p>
            <a:pPr marL="457200" indent="-457200">
              <a:lnSpc>
                <a:spcPct val="90000"/>
              </a:lnSpc>
              <a:buFont typeface="Arial" pitchFamily="34" charset="0"/>
              <a:buChar char="•"/>
            </a:pPr>
            <a:r>
              <a:rPr lang="en-US" sz="2600" dirty="0" smtClean="0">
                <a:latin typeface="Times New Roman" pitchFamily="18" charset="0"/>
                <a:cs typeface="Times New Roman" pitchFamily="18" charset="0"/>
              </a:rPr>
              <a:t>Some </a:t>
            </a:r>
            <a:r>
              <a:rPr lang="en-US" sz="2600" dirty="0">
                <a:latin typeface="Times New Roman" pitchFamily="18" charset="0"/>
                <a:cs typeface="Times New Roman" pitchFamily="18" charset="0"/>
              </a:rPr>
              <a:t>of the molecules that may be damaged by free radicals are fats, proteins, and DNA (both in the nucleus and in mitochondria</a:t>
            </a:r>
            <a:r>
              <a:rPr lang="en-US"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pPr marL="457200" indent="-457200">
              <a:lnSpc>
                <a:spcPct val="90000"/>
              </a:lnSpc>
              <a:buFont typeface="Arial" pitchFamily="34" charset="0"/>
              <a:buChar char="•"/>
            </a:pPr>
            <a:endParaRPr lang="en-US" sz="2600" dirty="0">
              <a:latin typeface="Times New Roman" pitchFamily="18" charset="0"/>
              <a:cs typeface="Times New Roman" pitchFamily="18" charset="0"/>
            </a:endParaRPr>
          </a:p>
          <a:p>
            <a:pPr marL="457200" indent="-457200">
              <a:lnSpc>
                <a:spcPct val="90000"/>
              </a:lnSpc>
              <a:buFont typeface="Arial" pitchFamily="34" charset="0"/>
              <a:buChar char="•"/>
            </a:pPr>
            <a:r>
              <a:rPr lang="en-US" sz="2600" dirty="0">
                <a:latin typeface="Times New Roman" pitchFamily="18" charset="0"/>
                <a:cs typeface="Times New Roman" pitchFamily="18" charset="0"/>
              </a:rPr>
              <a:t>If membrane fats are attacked, then </a:t>
            </a:r>
            <a:r>
              <a:rPr lang="sr-Latn-RS" sz="2600" dirty="0" smtClean="0">
                <a:latin typeface="Times New Roman" pitchFamily="18" charset="0"/>
                <a:cs typeface="Times New Roman" pitchFamily="18" charset="0"/>
              </a:rPr>
              <a:t>there is the </a:t>
            </a:r>
            <a:r>
              <a:rPr lang="en-US" sz="2600" dirty="0" smtClean="0">
                <a:latin typeface="Times New Roman" pitchFamily="18" charset="0"/>
                <a:cs typeface="Times New Roman" pitchFamily="18" charset="0"/>
              </a:rPr>
              <a:t>breakdown </a:t>
            </a:r>
            <a:r>
              <a:rPr lang="en-US" sz="2600" dirty="0">
                <a:latin typeface="Times New Roman" pitchFamily="18" charset="0"/>
                <a:cs typeface="Times New Roman" pitchFamily="18" charset="0"/>
              </a:rPr>
              <a:t>of the cell membrane. </a:t>
            </a:r>
            <a:endParaRPr lang="sr-Latn-RS" sz="2600" dirty="0" smtClean="0">
              <a:latin typeface="Times New Roman" pitchFamily="18" charset="0"/>
              <a:cs typeface="Times New Roman" pitchFamily="18" charset="0"/>
            </a:endParaRPr>
          </a:p>
          <a:p>
            <a:pPr>
              <a:lnSpc>
                <a:spcPct val="90000"/>
              </a:lnSpc>
            </a:pPr>
            <a:r>
              <a:rPr lang="en-US" sz="2600" dirty="0" smtClean="0">
                <a:latin typeface="Times New Roman" pitchFamily="18" charset="0"/>
                <a:cs typeface="Times New Roman" pitchFamily="18" charset="0"/>
              </a:rPr>
              <a:t> </a:t>
            </a:r>
            <a:endParaRPr lang="en-US" sz="2600" dirty="0">
              <a:latin typeface="Times New Roman" pitchFamily="18" charset="0"/>
              <a:cs typeface="Times New Roman" pitchFamily="18" charset="0"/>
            </a:endParaRPr>
          </a:p>
          <a:p>
            <a:pPr marL="457200" indent="-457200">
              <a:lnSpc>
                <a:spcPct val="90000"/>
              </a:lnSpc>
              <a:buFont typeface="Arial" pitchFamily="34" charset="0"/>
              <a:buChar char="•"/>
            </a:pPr>
            <a:r>
              <a:rPr lang="en-US" sz="2600" dirty="0">
                <a:latin typeface="Times New Roman" pitchFamily="18" charset="0"/>
                <a:cs typeface="Times New Roman" pitchFamily="18" charset="0"/>
              </a:rPr>
              <a:t>If proteins are attacked, </a:t>
            </a:r>
            <a:r>
              <a:rPr lang="sr-Latn-RS" sz="2600" dirty="0" smtClean="0">
                <a:latin typeface="Times New Roman" pitchFamily="18" charset="0"/>
                <a:cs typeface="Times New Roman" pitchFamily="18" charset="0"/>
              </a:rPr>
              <a:t>it </a:t>
            </a:r>
            <a:r>
              <a:rPr lang="en-US" sz="2600" dirty="0" smtClean="0">
                <a:latin typeface="Times New Roman" pitchFamily="18" charset="0"/>
                <a:cs typeface="Times New Roman" pitchFamily="18" charset="0"/>
              </a:rPr>
              <a:t>may </a:t>
            </a:r>
            <a:r>
              <a:rPr lang="en-US" sz="2600" dirty="0">
                <a:latin typeface="Times New Roman" pitchFamily="18" charset="0"/>
                <a:cs typeface="Times New Roman" pitchFamily="18" charset="0"/>
              </a:rPr>
              <a:t>result in the loss of biological function and the accumulation of “catastrophic” </a:t>
            </a:r>
            <a:r>
              <a:rPr lang="en-US" sz="2600" dirty="0" smtClean="0">
                <a:latin typeface="Times New Roman" pitchFamily="18" charset="0"/>
                <a:cs typeface="Times New Roman" pitchFamily="18" charset="0"/>
              </a:rPr>
              <a:t>compounds.</a:t>
            </a:r>
            <a:endParaRPr lang="sr-Latn-RS" sz="2600" dirty="0" smtClean="0">
              <a:latin typeface="Times New Roman" pitchFamily="18" charset="0"/>
              <a:cs typeface="Times New Roman" pitchFamily="18" charset="0"/>
            </a:endParaRPr>
          </a:p>
          <a:p>
            <a:pPr marL="457200" indent="-457200">
              <a:lnSpc>
                <a:spcPct val="90000"/>
              </a:lnSpc>
              <a:buFont typeface="Arial" pitchFamily="34" charset="0"/>
              <a:buChar char="•"/>
            </a:pPr>
            <a:endParaRPr lang="sr-Latn-RS" sz="2600" dirty="0" smtClean="0">
              <a:latin typeface="Times New Roman" pitchFamily="18" charset="0"/>
              <a:cs typeface="Times New Roman" pitchFamily="18" charset="0"/>
            </a:endParaRPr>
          </a:p>
          <a:p>
            <a:pPr marL="457200" indent="-457200">
              <a:lnSpc>
                <a:spcPct val="90000"/>
              </a:lnSpc>
              <a:buFont typeface="Arial" pitchFamily="34" charset="0"/>
              <a:buChar char="•"/>
            </a:pPr>
            <a:r>
              <a:rPr lang="en-US" sz="2600" dirty="0" smtClean="0">
                <a:latin typeface="Times New Roman" pitchFamily="18" charset="0"/>
                <a:cs typeface="Times New Roman" pitchFamily="18" charset="0"/>
              </a:rPr>
              <a:t>If </a:t>
            </a:r>
            <a:r>
              <a:rPr lang="en-US" sz="2600" dirty="0">
                <a:latin typeface="Times New Roman" pitchFamily="18" charset="0"/>
                <a:cs typeface="Times New Roman" pitchFamily="18" charset="0"/>
              </a:rPr>
              <a:t>DNA is attacked, </a:t>
            </a:r>
            <a:r>
              <a:rPr lang="sr-Latn-RS" sz="2600" dirty="0" smtClean="0">
                <a:latin typeface="Times New Roman" pitchFamily="18" charset="0"/>
                <a:cs typeface="Times New Roman" pitchFamily="18" charset="0"/>
              </a:rPr>
              <a:t>we</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will get a mutation that may cause aging or cancer.</a:t>
            </a:r>
          </a:p>
        </p:txBody>
      </p:sp>
    </p:spTree>
  </p:cSld>
  <p:clrMapOvr>
    <a:masterClrMapping/>
  </p:clrMapOvr>
  <p:transition advTm="25241"/>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42" name="Object 5"/>
          <p:cNvGraphicFramePr>
            <a:graphicFrameLocks noChangeAspect="1"/>
          </p:cNvGraphicFramePr>
          <p:nvPr/>
        </p:nvGraphicFramePr>
        <p:xfrm>
          <a:off x="762000" y="1066800"/>
          <a:ext cx="7391400" cy="3937000"/>
        </p:xfrm>
        <a:graphic>
          <a:graphicData uri="http://schemas.openxmlformats.org/presentationml/2006/ole">
            <mc:AlternateContent xmlns:mc="http://schemas.openxmlformats.org/markup-compatibility/2006">
              <mc:Choice xmlns:v="urn:schemas-microsoft-com:vml" Requires="v">
                <p:oleObj spid="_x0000_s5150" name="Bitmap Image" r:id="rId4" imgW="3952381" imgH="2104762" progId="Paint.Picture">
                  <p:embed/>
                </p:oleObj>
              </mc:Choice>
              <mc:Fallback>
                <p:oleObj name="Bitmap Image" r:id="rId4" imgW="3952381" imgH="2104762"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066800"/>
                        <a:ext cx="7391400" cy="393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5843" name="Text Box 6"/>
          <p:cNvSpPr txBox="1">
            <a:spLocks noChangeArrowheads="1"/>
          </p:cNvSpPr>
          <p:nvPr/>
        </p:nvSpPr>
        <p:spPr bwMode="auto">
          <a:xfrm>
            <a:off x="3334752" y="540153"/>
            <a:ext cx="235667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dirty="0"/>
              <a:t> </a:t>
            </a:r>
            <a:r>
              <a:rPr lang="en-US" sz="2800" b="1" dirty="0">
                <a:latin typeface="Times New Roman" pitchFamily="18" charset="0"/>
                <a:cs typeface="Times New Roman" pitchFamily="18" charset="0"/>
              </a:rPr>
              <a:t>Free Radicals</a:t>
            </a:r>
          </a:p>
        </p:txBody>
      </p:sp>
      <p:sp>
        <p:nvSpPr>
          <p:cNvPr id="35844" name="Text Box 8"/>
          <p:cNvSpPr txBox="1">
            <a:spLocks noChangeArrowheads="1"/>
          </p:cNvSpPr>
          <p:nvPr/>
        </p:nvSpPr>
        <p:spPr bwMode="auto">
          <a:xfrm>
            <a:off x="838200" y="5334000"/>
            <a:ext cx="7101623"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algn="ctr" eaLnBrk="1" hangingPunct="1"/>
            <a:r>
              <a:rPr lang="en-US" sz="2600" dirty="0">
                <a:latin typeface="Times New Roman" pitchFamily="18" charset="0"/>
                <a:cs typeface="Times New Roman" pitchFamily="18" charset="0"/>
              </a:rPr>
              <a:t>As the  free radical (green) attacks the membrane it </a:t>
            </a:r>
          </a:p>
          <a:p>
            <a:pPr algn="ctr" eaLnBrk="1" hangingPunct="1"/>
            <a:r>
              <a:rPr lang="en-US" sz="2600" dirty="0">
                <a:latin typeface="Times New Roman" pitchFamily="18" charset="0"/>
                <a:cs typeface="Times New Roman" pitchFamily="18" charset="0"/>
              </a:rPr>
              <a:t>can release another type free radical (blue</a:t>
            </a:r>
            <a:r>
              <a:rPr lang="en-US" sz="2600" dirty="0" smtClean="0">
                <a:latin typeface="Times New Roman" pitchFamily="18" charset="0"/>
                <a:cs typeface="Times New Roman" pitchFamily="18" charset="0"/>
              </a:rPr>
              <a:t>).</a:t>
            </a:r>
            <a:endParaRPr lang="sr-Latn-RS" sz="2600" dirty="0" smtClean="0">
              <a:latin typeface="Times New Roman" pitchFamily="18" charset="0"/>
              <a:cs typeface="Times New Roman" pitchFamily="18" charset="0"/>
            </a:endParaRPr>
          </a:p>
          <a:p>
            <a:pPr algn="ctr" eaLnBrk="1" hangingPunct="1"/>
            <a:r>
              <a:rPr lang="sr-Latn-RS" sz="2600" dirty="0" smtClean="0">
                <a:latin typeface="Times New Roman" pitchFamily="18" charset="0"/>
                <a:cs typeface="Times New Roman" pitchFamily="18" charset="0"/>
              </a:rPr>
              <a:t>Chain reaction</a:t>
            </a:r>
            <a:endParaRPr lang="en-US" sz="2600" dirty="0">
              <a:latin typeface="Times New Roman" pitchFamily="18" charset="0"/>
              <a:cs typeface="Times New Roman" pitchFamily="18" charset="0"/>
            </a:endParaRPr>
          </a:p>
        </p:txBody>
      </p:sp>
    </p:spTree>
    <p:extLst>
      <p:ext uri="{BB962C8B-B14F-4D97-AF65-F5344CB8AC3E}">
        <p14:creationId xmlns:p14="http://schemas.microsoft.com/office/powerpoint/2010/main" val="1136160478"/>
      </p:ext>
    </p:extLst>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467356" y="564389"/>
            <a:ext cx="3073599" cy="589905"/>
          </a:xfrm>
          <a:prstGeom prst="rect">
            <a:avLst/>
          </a:prstGeom>
        </p:spPr>
        <p:txBody>
          <a:bodyPr vert="horz" wrap="square" lIns="0" tIns="0" rIns="0" bIns="0" rtlCol="0">
            <a:spAutoFit/>
          </a:bodyPr>
          <a:lstStyle/>
          <a:p>
            <a:pPr>
              <a:lnSpc>
                <a:spcPts val="4618"/>
              </a:lnSpc>
            </a:pPr>
            <a:r>
              <a:rPr lang="sr-Latn-RS" sz="4450" b="1" spc="-23" dirty="0" smtClean="0">
                <a:ln w="11430"/>
                <a:solidFill>
                  <a:srgbClr val="CC0000"/>
                </a:solidFill>
                <a:effectLst>
                  <a:outerShdw blurRad="50800" dist="39000" dir="5460000" algn="tl">
                    <a:srgbClr val="000000">
                      <a:alpha val="38000"/>
                    </a:srgbClr>
                  </a:outerShdw>
                </a:effectLst>
                <a:latin typeface="NIKMHC+TimesNewRoman,Bold"/>
                <a:cs typeface="Times New Roman" pitchFamily="18" charset="0"/>
              </a:rPr>
              <a:t>   </a:t>
            </a:r>
            <a:r>
              <a:rPr lang="en-US" sz="4400" b="1" dirty="0" smtClean="0">
                <a:ln w="11430"/>
                <a:solidFill>
                  <a:schemeClr val="accent2">
                    <a:lumMod val="75000"/>
                  </a:schemeClr>
                </a:solidFill>
                <a:latin typeface="Times New Roman" pitchFamily="18" charset="0"/>
                <a:cs typeface="Times New Roman" pitchFamily="18" charset="0"/>
              </a:rPr>
              <a:t>Aging</a:t>
            </a:r>
            <a:endParaRPr sz="4450" spc="-23" dirty="0">
              <a:solidFill>
                <a:schemeClr val="accent2">
                  <a:lumMod val="75000"/>
                </a:schemeClr>
              </a:solidFill>
              <a:latin typeface="NIKMHC+TimesNewRoman,Bold"/>
              <a:cs typeface="NIKMHC+TimesNewRoman,Bold"/>
            </a:endParaRPr>
          </a:p>
        </p:txBody>
      </p:sp>
      <p:sp>
        <p:nvSpPr>
          <p:cNvPr id="4" name="object 4"/>
          <p:cNvSpPr txBox="1"/>
          <p:nvPr/>
        </p:nvSpPr>
        <p:spPr>
          <a:xfrm>
            <a:off x="549275" y="1695903"/>
            <a:ext cx="8244929" cy="1115690"/>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err="1" smtClean="0">
                <a:latin typeface="Times New Roman" pitchFamily="18" charset="0"/>
                <a:cs typeface="Times New Roman" pitchFamily="18" charset="0"/>
              </a:rPr>
              <a:t>Pathoanatomical</a:t>
            </a:r>
            <a:r>
              <a:rPr lang="en-US" sz="2800" dirty="0" smtClean="0">
                <a:latin typeface="Times New Roman" pitchFamily="18" charset="0"/>
                <a:cs typeface="Times New Roman" pitchFamily="18" charset="0"/>
              </a:rPr>
              <a:t> - the aging process presents an </a:t>
            </a:r>
            <a:r>
              <a:rPr lang="en-US" sz="2800" b="1" dirty="0" smtClean="0">
                <a:latin typeface="Times New Roman" pitchFamily="18" charset="0"/>
                <a:cs typeface="Times New Roman" pitchFamily="18" charset="0"/>
              </a:rPr>
              <a:t>increase of extracellular</a:t>
            </a:r>
            <a:r>
              <a:rPr lang="en-US" sz="2800" dirty="0" smtClean="0">
                <a:latin typeface="Times New Roman" pitchFamily="18" charset="0"/>
                <a:cs typeface="Times New Roman" pitchFamily="18" charset="0"/>
              </a:rPr>
              <a:t> </a:t>
            </a:r>
            <a:r>
              <a:rPr lang="en-US" sz="2800" b="1" dirty="0">
                <a:latin typeface="Times New Roman" pitchFamily="18" charset="0"/>
                <a:cs typeface="Times New Roman" pitchFamily="18" charset="0"/>
              </a:rPr>
              <a:t>substance</a:t>
            </a:r>
            <a:endParaRPr lang="en-US" sz="2800" b="1" spc="-27" dirty="0">
              <a:solidFill>
                <a:srgbClr val="000000"/>
              </a:solidFill>
              <a:latin typeface="Times New Roman" pitchFamily="18" charset="0"/>
              <a:cs typeface="Times New Roman" pitchFamily="18" charset="0"/>
            </a:endParaRPr>
          </a:p>
          <a:p>
            <a:pPr>
              <a:lnSpc>
                <a:spcPts val="2896"/>
              </a:lnSpc>
            </a:pPr>
            <a:r>
              <a:rPr lang="en-US" sz="2800" dirty="0" smtClean="0">
                <a:latin typeface="Times New Roman" pitchFamily="18" charset="0"/>
                <a:cs typeface="Times New Roman" pitchFamily="18" charset="0"/>
              </a:rPr>
              <a:t>(and decrease in intracellular part of the substance)</a:t>
            </a:r>
            <a:endParaRPr sz="2800" spc="-27" dirty="0">
              <a:solidFill>
                <a:srgbClr val="000000"/>
              </a:solidFill>
              <a:latin typeface="Times New Roman" pitchFamily="18" charset="0"/>
              <a:cs typeface="Times New Roman" pitchFamily="18" charset="0"/>
            </a:endParaRPr>
          </a:p>
        </p:txBody>
      </p:sp>
      <p:sp>
        <p:nvSpPr>
          <p:cNvPr id="5" name="object 5"/>
          <p:cNvSpPr txBox="1"/>
          <p:nvPr/>
        </p:nvSpPr>
        <p:spPr>
          <a:xfrm>
            <a:off x="549275" y="3059770"/>
            <a:ext cx="8289925" cy="1115690"/>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Metabolic aspect </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involutional</a:t>
            </a:r>
            <a:r>
              <a:rPr lang="en-US" sz="2800" dirty="0" smtClean="0">
                <a:latin typeface="Times New Roman" pitchFamily="18" charset="0"/>
                <a:cs typeface="Times New Roman" pitchFamily="18" charset="0"/>
              </a:rPr>
              <a:t> changes in </a:t>
            </a:r>
            <a:r>
              <a:rPr lang="en-US" sz="2800" dirty="0" err="1" smtClean="0">
                <a:latin typeface="Times New Roman" pitchFamily="18" charset="0"/>
                <a:cs typeface="Times New Roman" pitchFamily="18" charset="0"/>
              </a:rPr>
              <a:t>senium</a:t>
            </a:r>
            <a:r>
              <a:rPr lang="en-US" sz="2800" dirty="0" smtClean="0">
                <a:latin typeface="Times New Roman" pitchFamily="18" charset="0"/>
                <a:cs typeface="Times New Roman" pitchFamily="18" charset="0"/>
              </a:rPr>
              <a:t> predominates </a:t>
            </a:r>
            <a:r>
              <a:rPr lang="en-US" sz="2800" b="1" dirty="0" smtClean="0">
                <a:latin typeface="Times New Roman" pitchFamily="18" charset="0"/>
                <a:cs typeface="Times New Roman" pitchFamily="18" charset="0"/>
              </a:rPr>
              <a:t>catabolic processes </a:t>
            </a:r>
            <a:r>
              <a:rPr lang="en-US" sz="2800" dirty="0" smtClean="0">
                <a:latin typeface="Times New Roman" pitchFamily="18" charset="0"/>
                <a:cs typeface="Times New Roman" pitchFamily="18" charset="0"/>
              </a:rPr>
              <a:t>in relation to anabolic ones</a:t>
            </a:r>
            <a:endParaRPr sz="2800" dirty="0">
              <a:solidFill>
                <a:srgbClr val="000000"/>
              </a:solidFill>
              <a:latin typeface="Times New Roman" pitchFamily="18" charset="0"/>
              <a:cs typeface="Times New Roman" pitchFamily="18" charset="0"/>
            </a:endParaRPr>
          </a:p>
        </p:txBody>
      </p:sp>
      <p:sp>
        <p:nvSpPr>
          <p:cNvPr id="7" name="object 7"/>
          <p:cNvSpPr txBox="1"/>
          <p:nvPr/>
        </p:nvSpPr>
        <p:spPr>
          <a:xfrm>
            <a:off x="549279" y="4495800"/>
            <a:ext cx="8289921" cy="1115690"/>
          </a:xfrm>
          <a:prstGeom prst="rect">
            <a:avLst/>
          </a:prstGeom>
        </p:spPr>
        <p:txBody>
          <a:bodyPr vert="horz" wrap="square" lIns="0" tIns="0" rIns="0" bIns="0" rtlCol="0">
            <a:spAutoFit/>
          </a:bodyPr>
          <a:lstStyle/>
          <a:p>
            <a:pPr>
              <a:lnSpc>
                <a:spcPts val="2896"/>
              </a:lnSpc>
            </a:pPr>
            <a:r>
              <a:rPr sz="2800" dirty="0" smtClean="0">
                <a:solidFill>
                  <a:srgbClr val="000000"/>
                </a:solidFill>
                <a:latin typeface="Times New Roman" pitchFamily="18" charset="0"/>
                <a:cs typeface="Times New Roman" pitchFamily="18" charset="0"/>
              </a:rPr>
              <a:t>•</a:t>
            </a:r>
            <a:r>
              <a:rPr sz="2800" spc="1022" dirty="0" smtClean="0">
                <a:solidFill>
                  <a:srgbClr val="000000"/>
                </a:solidFill>
                <a:latin typeface="Times New Roman" pitchFamily="18" charset="0"/>
                <a:cs typeface="Times New Roman" pitchFamily="18" charset="0"/>
              </a:rPr>
              <a:t> </a:t>
            </a:r>
            <a:r>
              <a:rPr lang="en-US" sz="2800" b="1" dirty="0" smtClean="0">
                <a:latin typeface="Times New Roman" pitchFamily="18" charset="0"/>
                <a:cs typeface="Times New Roman" pitchFamily="18" charset="0"/>
              </a:rPr>
              <a:t>the end result of the aging process </a:t>
            </a:r>
            <a:r>
              <a:rPr lang="en-US" sz="2800" dirty="0" smtClean="0">
                <a:latin typeface="Times New Roman" pitchFamily="18" charset="0"/>
                <a:cs typeface="Times New Roman" pitchFamily="18" charset="0"/>
              </a:rPr>
              <a:t>- multiplication of fibrous and collagen elements and gradually </a:t>
            </a:r>
            <a:r>
              <a:rPr lang="en-US" sz="2800" b="1" dirty="0" smtClean="0">
                <a:latin typeface="Times New Roman" pitchFamily="18" charset="0"/>
                <a:cs typeface="Times New Roman" pitchFamily="18" charset="0"/>
              </a:rPr>
              <a:t>decrease in the number of highly differentiated cells</a:t>
            </a:r>
            <a:endParaRPr sz="2800" b="1" spc="-44" dirty="0">
              <a:solidFill>
                <a:srgbClr val="000000"/>
              </a:solidFill>
              <a:latin typeface="Times New Roman" pitchFamily="18" charset="0"/>
              <a:cs typeface="Times New Roman" pitchFamily="18" charset="0"/>
            </a:endParaRPr>
          </a:p>
        </p:txBody>
      </p:sp>
      <p:sp>
        <p:nvSpPr>
          <p:cNvPr id="9" name="object 6"/>
          <p:cNvSpPr txBox="1"/>
          <p:nvPr/>
        </p:nvSpPr>
        <p:spPr>
          <a:xfrm>
            <a:off x="767289" y="3962400"/>
            <a:ext cx="837671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7" dirty="0">
              <a:solidFill>
                <a:srgbClr val="000000"/>
              </a:solidFill>
              <a:latin typeface="BIIBQK+TimesNewRoman"/>
              <a:cs typeface="BIIBQK+TimesNewRoman"/>
            </a:endParaRPr>
          </a:p>
        </p:txBody>
      </p:sp>
      <p:sp>
        <p:nvSpPr>
          <p:cNvPr id="10" name="object 6"/>
          <p:cNvSpPr txBox="1"/>
          <p:nvPr/>
        </p:nvSpPr>
        <p:spPr>
          <a:xfrm>
            <a:off x="1044896" y="4070694"/>
            <a:ext cx="8376711"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7" dirty="0">
              <a:solidFill>
                <a:srgbClr val="000000"/>
              </a:solidFill>
              <a:latin typeface="BIIBQK+TimesNewRoman"/>
              <a:cs typeface="BIIBQK+TimesNewRoman"/>
            </a:endParaRPr>
          </a:p>
        </p:txBody>
      </p:sp>
    </p:spTree>
  </p:cSld>
  <p:clrMapOvr>
    <a:masterClrMapping/>
  </p:clrMapOvr>
  <p:transition advTm="31854"/>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866" name="Object 2"/>
          <p:cNvGraphicFramePr>
            <a:graphicFrameLocks noChangeAspect="1"/>
          </p:cNvGraphicFramePr>
          <p:nvPr/>
        </p:nvGraphicFramePr>
        <p:xfrm>
          <a:off x="914400" y="1066800"/>
          <a:ext cx="6934200" cy="3398838"/>
        </p:xfrm>
        <a:graphic>
          <a:graphicData uri="http://schemas.openxmlformats.org/presentationml/2006/ole">
            <mc:AlternateContent xmlns:mc="http://schemas.openxmlformats.org/markup-compatibility/2006">
              <mc:Choice xmlns:v="urn:schemas-microsoft-com:vml" Requires="v">
                <p:oleObj spid="_x0000_s6173" name="Bitmap Image" r:id="rId4" imgW="3866667" imgH="1895238" progId="Paint.Picture">
                  <p:embed/>
                </p:oleObj>
              </mc:Choice>
              <mc:Fallback>
                <p:oleObj name="Bitmap Image" r:id="rId4" imgW="3866667" imgH="1895238"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066800"/>
                        <a:ext cx="6934200" cy="3398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6867" name="Text Box 3"/>
          <p:cNvSpPr txBox="1">
            <a:spLocks noChangeArrowheads="1"/>
          </p:cNvSpPr>
          <p:nvPr/>
        </p:nvSpPr>
        <p:spPr bwMode="auto">
          <a:xfrm>
            <a:off x="1828799" y="914400"/>
            <a:ext cx="292900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b="1" dirty="0"/>
              <a:t>Damaged membrane</a:t>
            </a:r>
          </a:p>
        </p:txBody>
      </p:sp>
      <p:sp>
        <p:nvSpPr>
          <p:cNvPr id="36868" name="Text Box 5"/>
          <p:cNvSpPr txBox="1">
            <a:spLocks noChangeArrowheads="1"/>
          </p:cNvSpPr>
          <p:nvPr/>
        </p:nvSpPr>
        <p:spPr bwMode="auto">
          <a:xfrm>
            <a:off x="609600" y="4953000"/>
            <a:ext cx="7905562"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algn="ctr" eaLnBrk="1" hangingPunct="1"/>
            <a:r>
              <a:rPr lang="en-US" sz="2600" dirty="0">
                <a:latin typeface="Times New Roman" pitchFamily="18" charset="0"/>
                <a:cs typeface="Times New Roman" pitchFamily="18" charset="0"/>
              </a:rPr>
              <a:t>The free radical (blue) attacks the DNA releasing another </a:t>
            </a:r>
          </a:p>
          <a:p>
            <a:pPr algn="ctr" eaLnBrk="1" hangingPunct="1"/>
            <a:r>
              <a:rPr lang="en-US" sz="2600" dirty="0">
                <a:latin typeface="Times New Roman" pitchFamily="18" charset="0"/>
                <a:cs typeface="Times New Roman" pitchFamily="18" charset="0"/>
              </a:rPr>
              <a:t>free radical (purple).   </a:t>
            </a:r>
          </a:p>
        </p:txBody>
      </p:sp>
      <p:sp>
        <p:nvSpPr>
          <p:cNvPr id="36869" name="Text Box 7"/>
          <p:cNvSpPr txBox="1">
            <a:spLocks noChangeArrowheads="1"/>
          </p:cNvSpPr>
          <p:nvPr/>
        </p:nvSpPr>
        <p:spPr bwMode="auto">
          <a:xfrm>
            <a:off x="3886200" y="3733800"/>
            <a:ext cx="213391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b="1" dirty="0"/>
              <a:t>mitochondrion</a:t>
            </a:r>
          </a:p>
        </p:txBody>
      </p:sp>
    </p:spTree>
    <p:extLst>
      <p:ext uri="{BB962C8B-B14F-4D97-AF65-F5344CB8AC3E}">
        <p14:creationId xmlns:p14="http://schemas.microsoft.com/office/powerpoint/2010/main" val="3806913420"/>
      </p:ext>
    </p:extLst>
  </p:cSld>
  <p:clrMapOvr>
    <a:masterClrMapping/>
  </p:clrMapOvr>
  <p:transition>
    <p:zoom/>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Free radical theory</a:t>
            </a:r>
            <a:r>
              <a:rPr lang="sr-Latn-RS" sz="4000" spc="-33" dirty="0" smtClean="0">
                <a:solidFill>
                  <a:srgbClr val="CC0000"/>
                </a:solidFill>
                <a:latin typeface="NIKMHC+TimesNewRoman,Bold"/>
                <a:cs typeface="NIKMHC+TimesNewRoman,Bold"/>
              </a:rPr>
              <a:t>  </a:t>
            </a:r>
            <a:endParaRPr sz="4000" dirty="0">
              <a:solidFill>
                <a:srgbClr val="CC0000"/>
              </a:solidFill>
              <a:latin typeface="NIKMHC+TimesNewRoman,Bold"/>
              <a:cs typeface="NIKMHC+TimesNewRoman,Bold"/>
            </a:endParaRPr>
          </a:p>
        </p:txBody>
      </p:sp>
      <p:sp>
        <p:nvSpPr>
          <p:cNvPr id="4" name="object 4"/>
          <p:cNvSpPr txBox="1"/>
          <p:nvPr/>
        </p:nvSpPr>
        <p:spPr>
          <a:xfrm>
            <a:off x="381000" y="1613118"/>
            <a:ext cx="8229600" cy="5016758"/>
          </a:xfrm>
          <a:prstGeom prst="rect">
            <a:avLst/>
          </a:prstGeom>
        </p:spPr>
        <p:txBody>
          <a:bodyPr vert="horz" wrap="square" lIns="0" tIns="0" rIns="0" bIns="0" rtlCol="0">
            <a:spAutoFit/>
          </a:bodyPr>
          <a:lstStyle/>
          <a:p>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Free </a:t>
            </a:r>
            <a:r>
              <a:rPr lang="en-US" sz="2800" dirty="0">
                <a:latin typeface="Times New Roman" pitchFamily="18" charset="0"/>
                <a:cs typeface="Times New Roman" pitchFamily="18" charset="0"/>
              </a:rPr>
              <a:t>radicals do not go </a:t>
            </a:r>
            <a:r>
              <a:rPr lang="en-US" sz="2800" dirty="0" smtClean="0">
                <a:latin typeface="Times New Roman" pitchFamily="18" charset="0"/>
                <a:cs typeface="Times New Roman" pitchFamily="18" charset="0"/>
              </a:rPr>
              <a:t>unchecked</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body has </a:t>
            </a:r>
            <a:r>
              <a:rPr lang="en-US" sz="2800" dirty="0" smtClean="0">
                <a:latin typeface="Times New Roman" pitchFamily="18" charset="0"/>
                <a:cs typeface="Times New Roman" pitchFamily="18" charset="0"/>
              </a:rPr>
              <a:t>a</a:t>
            </a:r>
            <a:r>
              <a:rPr lang="sr-Latn-RS" sz="2800" dirty="0" smtClean="0">
                <a:latin typeface="Times New Roman" pitchFamily="18" charset="0"/>
                <a:cs typeface="Times New Roman" pitchFamily="18" charset="0"/>
              </a:rPr>
              <a:t> </a:t>
            </a:r>
          </a:p>
          <a:p>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multi-</a:t>
            </a:r>
            <a:r>
              <a:rPr lang="en-US" sz="2800" dirty="0" err="1" smtClean="0">
                <a:latin typeface="Times New Roman" pitchFamily="18" charset="0"/>
                <a:cs typeface="Times New Roman" pitchFamily="18" charset="0"/>
              </a:rPr>
              <a:t>layed</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defense system that reacts </a:t>
            </a:r>
            <a:r>
              <a:rPr lang="sr-Latn-RS" sz="2800" dirty="0" smtClean="0">
                <a:latin typeface="Times New Roman" pitchFamily="18" charset="0"/>
                <a:cs typeface="Times New Roman" pitchFamily="18" charset="0"/>
              </a:rPr>
              <a:t>with</a:t>
            </a:r>
            <a:r>
              <a:rPr lang="sr-Latn-R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the </a:t>
            </a:r>
            <a:r>
              <a:rPr lang="en-US" sz="2800" dirty="0" smtClean="0">
                <a:latin typeface="Times New Roman" pitchFamily="18" charset="0"/>
                <a:cs typeface="Times New Roman" pitchFamily="18" charset="0"/>
              </a:rPr>
              <a:t>  </a:t>
            </a:r>
          </a:p>
          <a:p>
            <a:r>
              <a:rPr lang="en-US" sz="2800" dirty="0" smtClean="0">
                <a:latin typeface="Times New Roman" pitchFamily="18" charset="0"/>
                <a:cs typeface="Times New Roman" pitchFamily="18" charset="0"/>
              </a:rPr>
              <a:t>   damaging </a:t>
            </a:r>
            <a:r>
              <a:rPr lang="en-US" sz="2800" dirty="0">
                <a:latin typeface="Times New Roman" pitchFamily="18" charset="0"/>
                <a:cs typeface="Times New Roman" pitchFamily="18" charset="0"/>
              </a:rPr>
              <a:t>radicals</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a:p>
            <a:r>
              <a:rPr lang="en-US" sz="2800" dirty="0">
                <a:latin typeface="Times New Roman" pitchFamily="18" charset="0"/>
                <a:cs typeface="Times New Roman" pitchFamily="18" charset="0"/>
              </a:rPr>
              <a:t>Defenses include</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a:p>
            <a:pPr marL="800100" lvl="1" indent="-342900">
              <a:buFont typeface="Wingdings" pitchFamily="2" charset="2"/>
              <a:buChar char="ü"/>
            </a:pPr>
            <a:r>
              <a:rPr lang="en-US" sz="2600" dirty="0">
                <a:latin typeface="Times New Roman" pitchFamily="18" charset="0"/>
                <a:cs typeface="Times New Roman" pitchFamily="18" charset="0"/>
              </a:rPr>
              <a:t>Natural antioxidants in the body, such as bilirubin.</a:t>
            </a:r>
          </a:p>
          <a:p>
            <a:pPr marL="800100" lvl="1" indent="-342900">
              <a:buFont typeface="Wingdings" pitchFamily="2" charset="2"/>
              <a:buChar char="ü"/>
            </a:pPr>
            <a:r>
              <a:rPr lang="en-US" sz="2600" dirty="0">
                <a:latin typeface="Times New Roman" pitchFamily="18" charset="0"/>
                <a:cs typeface="Times New Roman" pitchFamily="18" charset="0"/>
              </a:rPr>
              <a:t>Enzymes such as superoxide dismutase (SOD), catalase, &amp; glutathione peroxidase.</a:t>
            </a:r>
          </a:p>
          <a:p>
            <a:pPr marL="800100" lvl="1" indent="-342900">
              <a:buFont typeface="Wingdings" pitchFamily="2" charset="2"/>
              <a:buChar char="ü"/>
            </a:pPr>
            <a:r>
              <a:rPr lang="en-US" sz="2600" dirty="0">
                <a:latin typeface="Times New Roman" pitchFamily="18" charset="0"/>
                <a:cs typeface="Times New Roman" pitchFamily="18" charset="0"/>
              </a:rPr>
              <a:t>Dietary antioxidants such as beta carotene, and the vitamins C and E.</a:t>
            </a:r>
          </a:p>
          <a:p>
            <a:r>
              <a:rPr lang="sr-Latn-RS" sz="2800" spc="-15" dirty="0" smtClean="0">
                <a:solidFill>
                  <a:srgbClr val="000000"/>
                </a:solidFill>
                <a:latin typeface="Times New Roman" pitchFamily="18" charset="0"/>
                <a:cs typeface="Times New Roman" pitchFamily="18" charset="0"/>
              </a:rPr>
              <a:t>  </a:t>
            </a:r>
            <a:r>
              <a:rPr sz="2800" spc="105" dirty="0" smtClean="0">
                <a:solidFill>
                  <a:srgbClr val="000000"/>
                </a:solidFill>
                <a:latin typeface="Times New Roman" pitchFamily="18" charset="0"/>
                <a:cs typeface="Times New Roman" pitchFamily="18" charset="0"/>
              </a:rPr>
              <a:t> </a:t>
            </a:r>
            <a:endParaRPr sz="2800" spc="-33" dirty="0">
              <a:solidFill>
                <a:srgbClr val="000000"/>
              </a:solidFill>
              <a:latin typeface="Times New Roman" pitchFamily="18" charset="0"/>
              <a:cs typeface="Times New Roman" pitchFamily="18" charset="0"/>
            </a:endParaRPr>
          </a:p>
        </p:txBody>
      </p:sp>
      <p:sp>
        <p:nvSpPr>
          <p:cNvPr id="12" name="object 9"/>
          <p:cNvSpPr txBox="1"/>
          <p:nvPr/>
        </p:nvSpPr>
        <p:spPr>
          <a:xfrm>
            <a:off x="892521" y="59690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3" name="object 9"/>
          <p:cNvSpPr txBox="1"/>
          <p:nvPr/>
        </p:nvSpPr>
        <p:spPr>
          <a:xfrm>
            <a:off x="1044921" y="61214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43639"/>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14446"/>
            <a:ext cx="7549656" cy="525785"/>
          </a:xfrm>
          <a:prstGeom prst="rect">
            <a:avLst/>
          </a:prstGeom>
        </p:spPr>
        <p:txBody>
          <a:bodyPr vert="horz" wrap="square" lIns="0" tIns="0" rIns="0" bIns="0" rtlCol="0">
            <a:spAutoFit/>
          </a:bodyPr>
          <a:lstStyle/>
          <a:p>
            <a:pPr>
              <a:lnSpc>
                <a:spcPts val="4147"/>
              </a:lnSpc>
            </a:pPr>
            <a:r>
              <a:rPr lang="sr-Latn-RS" sz="4000" b="1" spc="-33" dirty="0" smtClean="0">
                <a:solidFill>
                  <a:srgbClr val="CC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Free radical theory</a:t>
            </a:r>
            <a:r>
              <a:rPr lang="sr-Latn-RS" sz="4000" spc="-33" dirty="0" smtClean="0">
                <a:solidFill>
                  <a:srgbClr val="CC0000"/>
                </a:solidFill>
                <a:latin typeface="NIKMHC+TimesNewRoman,Bold"/>
                <a:cs typeface="NIKMHC+TimesNewRoman,Bold"/>
              </a:rPr>
              <a:t>  </a:t>
            </a:r>
            <a:endParaRPr sz="4000" dirty="0">
              <a:solidFill>
                <a:srgbClr val="CC0000"/>
              </a:solidFill>
              <a:latin typeface="NIKMHC+TimesNewRoman,Bold"/>
              <a:cs typeface="NIKMHC+TimesNewRoman,Bold"/>
            </a:endParaRPr>
          </a:p>
        </p:txBody>
      </p:sp>
      <p:sp>
        <p:nvSpPr>
          <p:cNvPr id="4" name="object 4"/>
          <p:cNvSpPr txBox="1"/>
          <p:nvPr/>
        </p:nvSpPr>
        <p:spPr>
          <a:xfrm>
            <a:off x="533400" y="1617569"/>
            <a:ext cx="8382000" cy="2188291"/>
          </a:xfrm>
          <a:prstGeom prst="rect">
            <a:avLst/>
          </a:prstGeom>
        </p:spPr>
        <p:txBody>
          <a:bodyPr vert="horz" wrap="square" lIns="0" tIns="0" rIns="0" bIns="0" rtlCol="0">
            <a:spAutoFit/>
          </a:bodyPr>
          <a:lstStyle/>
          <a:p>
            <a:pPr marL="457200" indent="-457200">
              <a:lnSpc>
                <a:spcPct val="90000"/>
              </a:lnSpc>
              <a:buFont typeface="Arial" pitchFamily="34" charset="0"/>
              <a:buChar char="•"/>
            </a:pPr>
            <a:r>
              <a:rPr lang="en-US" sz="2600" dirty="0" smtClean="0">
                <a:latin typeface="Times New Roman" pitchFamily="18" charset="0"/>
                <a:cs typeface="Times New Roman" pitchFamily="18" charset="0"/>
              </a:rPr>
              <a:t>Under </a:t>
            </a:r>
            <a:r>
              <a:rPr lang="en-US" sz="2600" dirty="0">
                <a:latin typeface="Times New Roman" pitchFamily="18" charset="0"/>
                <a:cs typeface="Times New Roman" pitchFamily="18" charset="0"/>
              </a:rPr>
              <a:t>normal conditions, </a:t>
            </a:r>
            <a:r>
              <a:rPr lang="en-US" sz="2600" dirty="0" smtClean="0">
                <a:latin typeface="Times New Roman" pitchFamily="18" charset="0"/>
                <a:cs typeface="Times New Roman" pitchFamily="18" charset="0"/>
              </a:rPr>
              <a:t>natural </a:t>
            </a:r>
            <a:r>
              <a:rPr lang="en-US" sz="2600" dirty="0">
                <a:latin typeface="Times New Roman" pitchFamily="18" charset="0"/>
                <a:cs typeface="Times New Roman" pitchFamily="18" charset="0"/>
              </a:rPr>
              <a:t>defense mechanisms prevent most of the oxidative damage from occurring.</a:t>
            </a:r>
          </a:p>
          <a:p>
            <a:pPr>
              <a:lnSpc>
                <a:spcPct val="90000"/>
              </a:lnSpc>
            </a:pPr>
            <a:endParaRPr lang="en-US" sz="2600" dirty="0">
              <a:latin typeface="Times New Roman" pitchFamily="18" charset="0"/>
              <a:cs typeface="Times New Roman" pitchFamily="18" charset="0"/>
            </a:endParaRPr>
          </a:p>
          <a:p>
            <a:pPr marL="457200" indent="-457200">
              <a:lnSpc>
                <a:spcPct val="90000"/>
              </a:lnSpc>
              <a:buFont typeface="Arial" pitchFamily="34" charset="0"/>
              <a:buChar char="•"/>
            </a:pPr>
            <a:r>
              <a:rPr lang="en-US" sz="2600" dirty="0">
                <a:latin typeface="Times New Roman" pitchFamily="18" charset="0"/>
                <a:cs typeface="Times New Roman" pitchFamily="18" charset="0"/>
              </a:rPr>
              <a:t>The free radical theory of aging proposes that, </a:t>
            </a:r>
            <a:endParaRPr lang="sr-Latn-RS" sz="2600" dirty="0" smtClean="0">
              <a:latin typeface="Times New Roman" pitchFamily="18" charset="0"/>
              <a:cs typeface="Times New Roman" pitchFamily="18" charset="0"/>
            </a:endParaRPr>
          </a:p>
          <a:p>
            <a:pPr>
              <a:lnSpc>
                <a:spcPct val="90000"/>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little-by-little</a:t>
            </a:r>
            <a:r>
              <a:rPr lang="en-US" sz="2600" dirty="0">
                <a:latin typeface="Times New Roman" pitchFamily="18" charset="0"/>
                <a:cs typeface="Times New Roman" pitchFamily="18" charset="0"/>
              </a:rPr>
              <a:t>, small amounts of damage accumulate </a:t>
            </a:r>
            <a:endParaRPr lang="sr-Latn-RS" sz="2600" dirty="0" smtClean="0">
              <a:latin typeface="Times New Roman" pitchFamily="18" charset="0"/>
              <a:cs typeface="Times New Roman" pitchFamily="18" charset="0"/>
            </a:endParaRPr>
          </a:p>
          <a:p>
            <a:pPr>
              <a:lnSpc>
                <a:spcPct val="90000"/>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and </a:t>
            </a:r>
            <a:r>
              <a:rPr lang="en-US" sz="2600" dirty="0">
                <a:latin typeface="Times New Roman" pitchFamily="18" charset="0"/>
                <a:cs typeface="Times New Roman" pitchFamily="18" charset="0"/>
              </a:rPr>
              <a:t>contribute to deterioration of tissues and </a:t>
            </a:r>
            <a:r>
              <a:rPr lang="en-US" sz="2600" dirty="0" smtClean="0">
                <a:latin typeface="Times New Roman" pitchFamily="18" charset="0"/>
                <a:cs typeface="Times New Roman" pitchFamily="18" charset="0"/>
              </a:rPr>
              <a:t>organs</a:t>
            </a:r>
            <a:r>
              <a:rPr lang="sr-Latn-RS" sz="2600" dirty="0" smtClean="0">
                <a:latin typeface="Times New Roman" pitchFamily="18" charset="0"/>
                <a:cs typeface="Times New Roman" pitchFamily="18" charset="0"/>
              </a:rPr>
              <a:t>.</a:t>
            </a:r>
            <a:endParaRPr sz="2600" spc="-33" dirty="0">
              <a:solidFill>
                <a:srgbClr val="000000"/>
              </a:solidFill>
              <a:latin typeface="Times New Roman" pitchFamily="18" charset="0"/>
              <a:cs typeface="Times New Roman" pitchFamily="18" charset="0"/>
            </a:endParaRPr>
          </a:p>
        </p:txBody>
      </p:sp>
      <p:sp>
        <p:nvSpPr>
          <p:cNvPr id="12" name="object 9"/>
          <p:cNvSpPr txBox="1"/>
          <p:nvPr/>
        </p:nvSpPr>
        <p:spPr>
          <a:xfrm>
            <a:off x="892521" y="59690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3" name="object 9"/>
          <p:cNvSpPr txBox="1"/>
          <p:nvPr/>
        </p:nvSpPr>
        <p:spPr>
          <a:xfrm>
            <a:off x="1044921" y="6121436"/>
            <a:ext cx="19197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extLst>
      <p:ext uri="{BB962C8B-B14F-4D97-AF65-F5344CB8AC3E}">
        <p14:creationId xmlns:p14="http://schemas.microsoft.com/office/powerpoint/2010/main" val="3558141268"/>
      </p:ext>
    </p:extLst>
  </p:cSld>
  <p:clrMapOvr>
    <a:masterClrMapping/>
  </p:clrMapOvr>
  <p:transition advTm="43639"/>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Object 4"/>
          <p:cNvGraphicFramePr>
            <a:graphicFrameLocks noChangeAspect="1"/>
          </p:cNvGraphicFramePr>
          <p:nvPr/>
        </p:nvGraphicFramePr>
        <p:xfrm>
          <a:off x="1295400" y="990600"/>
          <a:ext cx="6629400" cy="3429000"/>
        </p:xfrm>
        <a:graphic>
          <a:graphicData uri="http://schemas.openxmlformats.org/presentationml/2006/ole">
            <mc:AlternateContent xmlns:mc="http://schemas.openxmlformats.org/markup-compatibility/2006">
              <mc:Choice xmlns:v="urn:schemas-microsoft-com:vml" Requires="v">
                <p:oleObj spid="_x0000_s7197" name="Bitmap Image" r:id="rId4" imgW="3885714" imgH="2010056" progId="Paint.Picture">
                  <p:embed/>
                </p:oleObj>
              </mc:Choice>
              <mc:Fallback>
                <p:oleObj name="Bitmap Image" r:id="rId4" imgW="3885714" imgH="2010056" progId="Paint.Pictur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990600"/>
                        <a:ext cx="66294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39" name="Text Box 5"/>
          <p:cNvSpPr txBox="1">
            <a:spLocks noChangeArrowheads="1"/>
          </p:cNvSpPr>
          <p:nvPr/>
        </p:nvSpPr>
        <p:spPr bwMode="auto">
          <a:xfrm>
            <a:off x="2819400" y="762000"/>
            <a:ext cx="139012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sz="1800" b="1" dirty="0"/>
              <a:t>anti-oxidant</a:t>
            </a:r>
          </a:p>
          <a:p>
            <a:pPr eaLnBrk="1" hangingPunct="1"/>
            <a:r>
              <a:rPr lang="en-US" sz="1800" b="1" dirty="0"/>
              <a:t>molecule</a:t>
            </a:r>
          </a:p>
        </p:txBody>
      </p:sp>
      <p:sp>
        <p:nvSpPr>
          <p:cNvPr id="39940" name="Text Box 6"/>
          <p:cNvSpPr txBox="1">
            <a:spLocks noChangeArrowheads="1"/>
          </p:cNvSpPr>
          <p:nvPr/>
        </p:nvSpPr>
        <p:spPr bwMode="auto">
          <a:xfrm>
            <a:off x="4724400" y="685800"/>
            <a:ext cx="12490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sz="1800" b="1"/>
              <a:t>repaired </a:t>
            </a:r>
          </a:p>
          <a:p>
            <a:pPr eaLnBrk="1" hangingPunct="1"/>
            <a:r>
              <a:rPr lang="en-US" sz="1800" b="1"/>
              <a:t>membrane</a:t>
            </a:r>
          </a:p>
        </p:txBody>
      </p:sp>
      <p:sp>
        <p:nvSpPr>
          <p:cNvPr id="39941" name="Text Box 7"/>
          <p:cNvSpPr txBox="1">
            <a:spLocks noChangeArrowheads="1"/>
          </p:cNvSpPr>
          <p:nvPr/>
        </p:nvSpPr>
        <p:spPr bwMode="auto">
          <a:xfrm>
            <a:off x="6537325" y="1181100"/>
            <a:ext cx="10823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eaLnBrk="1" hangingPunct="1"/>
            <a:r>
              <a:rPr lang="en-US" sz="1800" b="1"/>
              <a:t>damaged</a:t>
            </a:r>
          </a:p>
          <a:p>
            <a:pPr eaLnBrk="1" hangingPunct="1"/>
            <a:r>
              <a:rPr lang="en-US" sz="1800" b="1"/>
              <a:t>DNA</a:t>
            </a:r>
          </a:p>
        </p:txBody>
      </p:sp>
      <p:sp>
        <p:nvSpPr>
          <p:cNvPr id="39942" name="Text Box 8"/>
          <p:cNvSpPr txBox="1">
            <a:spLocks noChangeArrowheads="1"/>
          </p:cNvSpPr>
          <p:nvPr/>
        </p:nvSpPr>
        <p:spPr bwMode="auto">
          <a:xfrm>
            <a:off x="838200" y="4575175"/>
            <a:ext cx="739140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charset="0"/>
              </a:defRPr>
            </a:lvl1pPr>
            <a:lvl2pPr marL="742950" indent="-285750" eaLnBrk="0" hangingPunct="0">
              <a:defRPr sz="2400">
                <a:solidFill>
                  <a:schemeClr val="tx1"/>
                </a:solidFill>
                <a:latin typeface="Times New Roman" charset="0"/>
              </a:defRPr>
            </a:lvl2pPr>
            <a:lvl3pPr marL="1143000" indent="-228600" eaLnBrk="0" hangingPunct="0">
              <a:defRPr sz="2400">
                <a:solidFill>
                  <a:schemeClr val="tx1"/>
                </a:solidFill>
                <a:latin typeface="Times New Roman" charset="0"/>
              </a:defRPr>
            </a:lvl3pPr>
            <a:lvl4pPr marL="1600200" indent="-228600" eaLnBrk="0" hangingPunct="0">
              <a:defRPr sz="2400">
                <a:solidFill>
                  <a:schemeClr val="tx1"/>
                </a:solidFill>
                <a:latin typeface="Times New Roman" charset="0"/>
              </a:defRPr>
            </a:lvl4pPr>
            <a:lvl5pPr marL="2057400" indent="-228600" eaLnBrk="0" hangingPunct="0">
              <a:defRPr sz="2400">
                <a:solidFill>
                  <a:schemeClr val="tx1"/>
                </a:solidFill>
                <a:latin typeface="Times New Roman" charset="0"/>
              </a:defRPr>
            </a:lvl5pPr>
            <a:lvl6pPr marL="2514600" indent="-228600" eaLnBrk="0" fontAlgn="base" hangingPunct="0">
              <a:spcBef>
                <a:spcPct val="0"/>
              </a:spcBef>
              <a:spcAft>
                <a:spcPct val="0"/>
              </a:spcAft>
              <a:defRPr sz="2400">
                <a:solidFill>
                  <a:schemeClr val="tx1"/>
                </a:solidFill>
                <a:latin typeface="Times New Roman" charset="0"/>
              </a:defRPr>
            </a:lvl6pPr>
            <a:lvl7pPr marL="2971800" indent="-228600" eaLnBrk="0" fontAlgn="base" hangingPunct="0">
              <a:spcBef>
                <a:spcPct val="0"/>
              </a:spcBef>
              <a:spcAft>
                <a:spcPct val="0"/>
              </a:spcAft>
              <a:defRPr sz="2400">
                <a:solidFill>
                  <a:schemeClr val="tx1"/>
                </a:solidFill>
                <a:latin typeface="Times New Roman" charset="0"/>
              </a:defRPr>
            </a:lvl7pPr>
            <a:lvl8pPr marL="3429000" indent="-228600" eaLnBrk="0" fontAlgn="base" hangingPunct="0">
              <a:spcBef>
                <a:spcPct val="0"/>
              </a:spcBef>
              <a:spcAft>
                <a:spcPct val="0"/>
              </a:spcAft>
              <a:defRPr sz="2400">
                <a:solidFill>
                  <a:schemeClr val="tx1"/>
                </a:solidFill>
                <a:latin typeface="Times New Roman" charset="0"/>
              </a:defRPr>
            </a:lvl8pPr>
            <a:lvl9pPr marL="3886200" indent="-228600" eaLnBrk="0" fontAlgn="base" hangingPunct="0">
              <a:spcBef>
                <a:spcPct val="0"/>
              </a:spcBef>
              <a:spcAft>
                <a:spcPct val="0"/>
              </a:spcAft>
              <a:defRPr sz="2400">
                <a:solidFill>
                  <a:schemeClr val="tx1"/>
                </a:solidFill>
                <a:latin typeface="Times New Roman" charset="0"/>
              </a:defRPr>
            </a:lvl9pPr>
          </a:lstStyle>
          <a:p>
            <a:pPr algn="ctr" eaLnBrk="1" hangingPunct="1"/>
            <a:r>
              <a:rPr lang="en-US" dirty="0">
                <a:latin typeface="Times New Roman" pitchFamily="18" charset="0"/>
                <a:cs typeface="Times New Roman" pitchFamily="18" charset="0"/>
              </a:rPr>
              <a:t>The anti-oxidant molecule destroys the damaging free radical. The membrane repairs itself, but the DNA remains damaged, impairing the cells function.  In addition, the anti-oxidant molecule now has an unpaired electron and thus becomes a new radical.</a:t>
            </a:r>
          </a:p>
        </p:txBody>
      </p:sp>
    </p:spTree>
    <p:extLst>
      <p:ext uri="{BB962C8B-B14F-4D97-AF65-F5344CB8AC3E}">
        <p14:creationId xmlns:p14="http://schemas.microsoft.com/office/powerpoint/2010/main" val="1720650619"/>
      </p:ext>
    </p:extLst>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80444" y="352725"/>
            <a:ext cx="8284644" cy="487313"/>
          </a:xfrm>
          <a:prstGeom prst="rect">
            <a:avLst/>
          </a:prstGeom>
        </p:spPr>
        <p:txBody>
          <a:bodyPr vert="horz" wrap="square" lIns="0" tIns="0" rIns="0" bIns="0" rtlCol="0">
            <a:spAutoFit/>
          </a:bodyPr>
          <a:lstStyle/>
          <a:p>
            <a:pPr>
              <a:lnSpc>
                <a:spcPts val="3756"/>
              </a:lnSpc>
            </a:pPr>
            <a:r>
              <a:rPr lang="sr-Latn-RS" sz="3600" spc="-15" dirty="0" smtClean="0">
                <a:solidFill>
                  <a:srgbClr val="CC0000"/>
                </a:solidFill>
                <a:latin typeface="NIKMHC+TimesNewRoman,Bold"/>
              </a:rPr>
              <a:t>     </a:t>
            </a:r>
            <a:r>
              <a:rPr lang="en-US" sz="3600" b="1" dirty="0" smtClean="0">
                <a:solidFill>
                  <a:srgbClr val="C00000"/>
                </a:solidFill>
                <a:latin typeface="Times New Roman" pitchFamily="18" charset="0"/>
                <a:cs typeface="Times New Roman" pitchFamily="18" charset="0"/>
              </a:rPr>
              <a:t>Mitochondrial theory of aging</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549271" y="1199595"/>
            <a:ext cx="4244828" cy="371897"/>
          </a:xfrm>
          <a:prstGeom prst="rect">
            <a:avLst/>
          </a:prstGeom>
        </p:spPr>
        <p:txBody>
          <a:bodyPr vert="horz" wrap="square" lIns="0" tIns="0" rIns="0" bIns="0" rtlCol="0">
            <a:spAutoFit/>
          </a:bodyPr>
          <a:lstStyle/>
          <a:p>
            <a:pPr marL="0" marR="0">
              <a:lnSpc>
                <a:spcPts val="2896"/>
              </a:lnSpc>
              <a:spcBef>
                <a:spcPts val="0"/>
              </a:spcBef>
              <a:spcAft>
                <a:spcPts val="0"/>
              </a:spcAft>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sz="2600" spc="-25" dirty="0">
                <a:solidFill>
                  <a:srgbClr val="000000"/>
                </a:solidFill>
                <a:latin typeface="Times New Roman" pitchFamily="18" charset="0"/>
                <a:cs typeface="Times New Roman" pitchFamily="18" charset="0"/>
              </a:rPr>
              <a:t>Harman</a:t>
            </a:r>
            <a:r>
              <a:rPr sz="2600" spc="162" dirty="0">
                <a:solidFill>
                  <a:srgbClr val="000000"/>
                </a:solidFill>
                <a:latin typeface="Times New Roman" pitchFamily="18" charset="0"/>
                <a:cs typeface="Times New Roman" pitchFamily="18" charset="0"/>
              </a:rPr>
              <a:t> </a:t>
            </a:r>
            <a:r>
              <a:rPr sz="2600" dirty="0">
                <a:solidFill>
                  <a:srgbClr val="000000"/>
                </a:solidFill>
                <a:latin typeface="Times New Roman" pitchFamily="18" charset="0"/>
                <a:cs typeface="Times New Roman" pitchFamily="18" charset="0"/>
              </a:rPr>
              <a:t>D.,</a:t>
            </a:r>
            <a:r>
              <a:rPr sz="2600" spc="25" dirty="0">
                <a:solidFill>
                  <a:srgbClr val="000000"/>
                </a:solidFill>
                <a:latin typeface="Times New Roman" pitchFamily="18" charset="0"/>
                <a:cs typeface="Times New Roman" pitchFamily="18" charset="0"/>
              </a:rPr>
              <a:t> </a:t>
            </a:r>
            <a:r>
              <a:rPr sz="2600" spc="23" dirty="0">
                <a:solidFill>
                  <a:srgbClr val="000000"/>
                </a:solidFill>
                <a:latin typeface="Times New Roman" pitchFamily="18" charset="0"/>
                <a:cs typeface="Times New Roman" pitchFamily="18" charset="0"/>
              </a:rPr>
              <a:t>1972.</a:t>
            </a:r>
            <a:r>
              <a:rPr sz="2600" spc="-145" dirty="0">
                <a:solidFill>
                  <a:srgbClr val="000000"/>
                </a:solidFill>
                <a:latin typeface="Times New Roman" pitchFamily="18" charset="0"/>
                <a:cs typeface="Times New Roman" pitchFamily="18" charset="0"/>
              </a:rPr>
              <a:t> </a:t>
            </a:r>
            <a:r>
              <a:rPr lang="sr-Latn-RS" sz="2600" spc="-72" dirty="0" smtClean="0">
                <a:solidFill>
                  <a:srgbClr val="000000"/>
                </a:solidFill>
                <a:latin typeface="Times New Roman" pitchFamily="18" charset="0"/>
                <a:cs typeface="Times New Roman" pitchFamily="18" charset="0"/>
              </a:rPr>
              <a:t>year</a:t>
            </a:r>
            <a:r>
              <a:rPr sz="2600" spc="-701" dirty="0" smtClean="0">
                <a:solidFill>
                  <a:srgbClr val="000000"/>
                </a:solidFill>
                <a:latin typeface="Times New Roman" pitchFamily="18" charset="0"/>
                <a:cs typeface="Times New Roman" pitchFamily="18" charset="0"/>
              </a:rPr>
              <a:t> </a:t>
            </a:r>
            <a:r>
              <a:rPr sz="2600" dirty="0">
                <a:solidFill>
                  <a:srgbClr val="000000"/>
                </a:solidFill>
                <a:latin typeface="Times New Roman" pitchFamily="18" charset="0"/>
                <a:cs typeface="Times New Roman" pitchFamily="18" charset="0"/>
              </a:rPr>
              <a:t>.</a:t>
            </a:r>
          </a:p>
        </p:txBody>
      </p:sp>
      <p:sp>
        <p:nvSpPr>
          <p:cNvPr id="5" name="object 5"/>
          <p:cNvSpPr txBox="1"/>
          <p:nvPr/>
        </p:nvSpPr>
        <p:spPr>
          <a:xfrm>
            <a:off x="549267" y="1552918"/>
            <a:ext cx="8594734" cy="2000548"/>
          </a:xfrm>
          <a:prstGeom prst="rect">
            <a:avLst/>
          </a:prstGeom>
        </p:spPr>
        <p:txBody>
          <a:bodyPr vert="horz" wrap="square" lIns="0" tIns="0" rIns="0" bIns="0" rtlCol="0">
            <a:spAutoFit/>
          </a:bodyPr>
          <a:lstStyle/>
          <a:p>
            <a:r>
              <a:rPr sz="2600" dirty="0" smtClean="0">
                <a:solidFill>
                  <a:srgbClr val="000000"/>
                </a:solidFill>
                <a:latin typeface="Times New Roman" pitchFamily="18" charset="0"/>
                <a:cs typeface="Times New Roman" pitchFamily="18" charset="0"/>
              </a:rPr>
              <a:t>•</a:t>
            </a:r>
            <a:r>
              <a:rPr lang="sr-Latn-RS"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Accumulation</a:t>
            </a:r>
            <a:r>
              <a:rPr lang="en-US" sz="2600" dirty="0" smtClean="0">
                <a:latin typeface="Times New Roman" pitchFamily="18" charset="0"/>
                <a:cs typeface="Times New Roman" pitchFamily="18" charset="0"/>
              </a:rPr>
              <a:t> of mitochondrial DNA mutation</a:t>
            </a:r>
            <a:endParaRPr lang="sr-Latn-R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Mitochondrial DNA mutations </a:t>
            </a:r>
            <a:r>
              <a:rPr lang="sr-Latn-RS" sz="2600" b="1" dirty="0" smtClean="0">
                <a:latin typeface="Times New Roman" pitchFamily="18" charset="0"/>
                <a:cs typeface="Times New Roman" pitchFamily="18" charset="0"/>
              </a:rPr>
              <a:t>occurs </a:t>
            </a:r>
            <a:r>
              <a:rPr lang="en-US" sz="2600" dirty="0" smtClean="0">
                <a:latin typeface="Times New Roman" pitchFamily="18" charset="0"/>
                <a:cs typeface="Times New Roman" pitchFamily="18" charset="0"/>
              </a:rPr>
              <a:t>10-20 times more often</a:t>
            </a:r>
            <a:r>
              <a:rPr lang="sr-Latn-R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rather than nuclear DNA mutations</a:t>
            </a:r>
            <a:r>
              <a:rPr lang="sr-Latn-RS" sz="2600"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endParaRPr sz="2600" spc="-25" dirty="0">
              <a:solidFill>
                <a:srgbClr val="000000"/>
              </a:solidFill>
              <a:latin typeface="Times New Roman" pitchFamily="18" charset="0"/>
              <a:cs typeface="Times New Roman" pitchFamily="18" charset="0"/>
            </a:endParaRPr>
          </a:p>
        </p:txBody>
      </p:sp>
      <p:sp>
        <p:nvSpPr>
          <p:cNvPr id="6" name="object 6"/>
          <p:cNvSpPr txBox="1"/>
          <p:nvPr/>
        </p:nvSpPr>
        <p:spPr>
          <a:xfrm>
            <a:off x="549274" y="3088730"/>
            <a:ext cx="8447661" cy="1487587"/>
          </a:xfrm>
          <a:prstGeom prst="rect">
            <a:avLst/>
          </a:prstGeom>
        </p:spPr>
        <p:txBody>
          <a:bodyPr vert="horz" wrap="square" lIns="0" tIns="0" rIns="0" bIns="0" rtlCol="0">
            <a:spAutoFit/>
          </a:bodyPr>
          <a:lstStyle/>
          <a:p>
            <a:pPr>
              <a:lnSpc>
                <a:spcPts val="2894"/>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a:latin typeface="Times New Roman" pitchFamily="18" charset="0"/>
                <a:cs typeface="Times New Roman" pitchFamily="18" charset="0"/>
              </a:rPr>
              <a:t>Mitochondrial DNA </a:t>
            </a:r>
            <a:r>
              <a:rPr lang="sr-Latn-RS" sz="2600" b="1" dirty="0" smtClean="0">
                <a:latin typeface="Times New Roman" pitchFamily="18" charset="0"/>
                <a:cs typeface="Times New Roman" pitchFamily="18" charset="0"/>
              </a:rPr>
              <a:t> doesn’t have </a:t>
            </a:r>
            <a:r>
              <a:rPr lang="en-US" sz="2600" dirty="0" smtClean="0">
                <a:latin typeface="Times New Roman" pitchFamily="18" charset="0"/>
                <a:cs typeface="Times New Roman" pitchFamily="18" charset="0"/>
              </a:rPr>
              <a:t>protective histone protein</a:t>
            </a:r>
            <a:r>
              <a:rPr lang="sr-Latn-RS" sz="2600" dirty="0" smtClean="0">
                <a:latin typeface="Times New Roman" pitchFamily="18" charset="0"/>
                <a:cs typeface="Times New Roman" pitchFamily="18" charset="0"/>
              </a:rPr>
              <a:t>s</a:t>
            </a:r>
            <a:r>
              <a:rPr sz="2600" spc="-23" dirty="0" smtClean="0">
                <a:solidFill>
                  <a:srgbClr val="000000"/>
                </a:solidFill>
                <a:latin typeface="Times New Roman" pitchFamily="18" charset="0"/>
                <a:cs typeface="Times New Roman" pitchFamily="18" charset="0"/>
              </a:rPr>
              <a:t>;</a:t>
            </a:r>
            <a:r>
              <a:rPr lang="en-US" sz="2600" b="1" dirty="0">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because of that the </a:t>
            </a:r>
            <a:r>
              <a:rPr lang="en-US" sz="2600" b="1" dirty="0" smtClean="0">
                <a:latin typeface="Times New Roman" pitchFamily="18" charset="0"/>
                <a:cs typeface="Times New Roman" pitchFamily="18" charset="0"/>
              </a:rPr>
              <a:t>repair</a:t>
            </a: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is </a:t>
            </a:r>
            <a:r>
              <a:rPr lang="en-US" sz="2600" dirty="0" smtClean="0">
                <a:latin typeface="Times New Roman" pitchFamily="18" charset="0"/>
                <a:cs typeface="Times New Roman" pitchFamily="18" charset="0"/>
              </a:rPr>
              <a:t>more </a:t>
            </a:r>
            <a:r>
              <a:rPr lang="en-US" sz="2600" dirty="0">
                <a:latin typeface="Times New Roman" pitchFamily="18" charset="0"/>
                <a:cs typeface="Times New Roman" pitchFamily="18" charset="0"/>
              </a:rPr>
              <a:t>efficient at the level of nuclear DNA</a:t>
            </a:r>
            <a:r>
              <a:rPr lang="en-US" sz="2600" spc="-12" dirty="0">
                <a:solidFill>
                  <a:srgbClr val="000000"/>
                </a:solidFill>
                <a:latin typeface="Times New Roman" pitchFamily="18" charset="0"/>
                <a:cs typeface="Times New Roman" pitchFamily="18" charset="0"/>
              </a:rPr>
              <a:t> </a:t>
            </a:r>
            <a:endParaRPr lang="en-US" sz="2600" spc="-25" dirty="0">
              <a:solidFill>
                <a:srgbClr val="000000"/>
              </a:solidFill>
              <a:latin typeface="Times New Roman" pitchFamily="18" charset="0"/>
              <a:cs typeface="Times New Roman" pitchFamily="18" charset="0"/>
            </a:endParaRPr>
          </a:p>
          <a:p>
            <a:pPr>
              <a:lnSpc>
                <a:spcPts val="2894"/>
              </a:lnSpc>
            </a:pPr>
            <a:endParaRPr sz="2600" spc="-23" dirty="0">
              <a:solidFill>
                <a:srgbClr val="000000"/>
              </a:solidFill>
              <a:latin typeface="Times New Roman" pitchFamily="18" charset="0"/>
              <a:cs typeface="Times New Roman" pitchFamily="18" charset="0"/>
            </a:endParaRPr>
          </a:p>
        </p:txBody>
      </p:sp>
      <p:sp>
        <p:nvSpPr>
          <p:cNvPr id="8" name="object 8"/>
          <p:cNvSpPr txBox="1"/>
          <p:nvPr/>
        </p:nvSpPr>
        <p:spPr>
          <a:xfrm>
            <a:off x="549265" y="4495800"/>
            <a:ext cx="8289935" cy="1487587"/>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On the other side, mitochondrial DNA </a:t>
            </a:r>
            <a:r>
              <a:rPr lang="en-US" sz="2600" dirty="0" smtClean="0">
                <a:solidFill>
                  <a:srgbClr val="000000"/>
                </a:solidFill>
                <a:latin typeface="Times New Roman" pitchFamily="18" charset="0"/>
                <a:cs typeface="Times New Roman" pitchFamily="18" charset="0"/>
              </a:rPr>
              <a:t> </a:t>
            </a:r>
            <a:r>
              <a:rPr lang="en-US" sz="2600" dirty="0">
                <a:solidFill>
                  <a:srgbClr val="000000"/>
                </a:solidFill>
                <a:latin typeface="Times New Roman" pitchFamily="18" charset="0"/>
                <a:cs typeface="Times New Roman" pitchFamily="18" charset="0"/>
              </a:rPr>
              <a:t>is constantly exposed to </a:t>
            </a:r>
            <a:r>
              <a:rPr lang="en-US" sz="2600" dirty="0" smtClean="0">
                <a:solidFill>
                  <a:srgbClr val="000000"/>
                </a:solidFill>
                <a:latin typeface="Times New Roman" pitchFamily="18" charset="0"/>
                <a:cs typeface="Times New Roman" pitchFamily="18" charset="0"/>
              </a:rPr>
              <a:t>damage</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from the electron transfer chain </a:t>
            </a:r>
            <a:r>
              <a:rPr lang="sr-Latn-RS" sz="2600" dirty="0" smtClean="0">
                <a:latin typeface="Times New Roman" pitchFamily="18" charset="0"/>
                <a:cs typeface="Times New Roman" pitchFamily="18" charset="0"/>
              </a:rPr>
              <a:t>and</a:t>
            </a:r>
            <a:r>
              <a:rPr lang="en-US" sz="2600" dirty="0" smtClean="0">
                <a:latin typeface="Times New Roman" pitchFamily="18" charset="0"/>
                <a:cs typeface="Times New Roman" pitchFamily="18" charset="0"/>
              </a:rPr>
              <a:t> production of free radicals; damage mitochondrial DNA and loss of function mitochondria with aging</a:t>
            </a:r>
            <a:r>
              <a:rPr lang="sr-Latn-RS" sz="2600" dirty="0" smtClean="0">
                <a:latin typeface="Times New Roman" pitchFamily="18" charset="0"/>
                <a:cs typeface="Times New Roman" pitchFamily="18" charset="0"/>
              </a:rPr>
              <a:t>.</a:t>
            </a:r>
            <a:endParaRPr sz="2600" dirty="0">
              <a:solidFill>
                <a:srgbClr val="000000"/>
              </a:solidFill>
              <a:latin typeface="Times New Roman" pitchFamily="18" charset="0"/>
              <a:cs typeface="Times New Roman" pitchFamily="18" charset="0"/>
            </a:endParaRPr>
          </a:p>
        </p:txBody>
      </p:sp>
    </p:spTree>
  </p:cSld>
  <p:clrMapOvr>
    <a:masterClrMapping/>
  </p:clrMapOvr>
  <p:transition advTm="40743"/>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943227" y="595396"/>
            <a:ext cx="4048726" cy="525785"/>
          </a:xfrm>
          <a:prstGeom prst="rect">
            <a:avLst/>
          </a:prstGeom>
        </p:spPr>
        <p:txBody>
          <a:bodyPr vert="horz" wrap="square" lIns="0" tIns="0" rIns="0" bIns="0" rtlCol="0">
            <a:spAutoFit/>
          </a:bodyPr>
          <a:lstStyle/>
          <a:p>
            <a:pPr>
              <a:lnSpc>
                <a:spcPts val="4147"/>
              </a:lnSpc>
            </a:pPr>
            <a:r>
              <a:rPr lang="sr-Latn-RS" sz="4000" spc="-3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Mitochondria</a:t>
            </a:r>
            <a:endParaRPr sz="4000" b="1" spc="-30" dirty="0">
              <a:solidFill>
                <a:srgbClr val="C00000"/>
              </a:solidFill>
              <a:latin typeface="Times New Roman" pitchFamily="18" charset="0"/>
              <a:cs typeface="Times New Roman" pitchFamily="18" charset="0"/>
            </a:endParaRPr>
          </a:p>
        </p:txBody>
      </p:sp>
      <p:sp>
        <p:nvSpPr>
          <p:cNvPr id="4" name="object 4"/>
          <p:cNvSpPr txBox="1"/>
          <p:nvPr/>
        </p:nvSpPr>
        <p:spPr>
          <a:xfrm>
            <a:off x="5867401" y="1676400"/>
            <a:ext cx="3163698" cy="2154436"/>
          </a:xfrm>
          <a:prstGeom prst="rect">
            <a:avLst/>
          </a:prstGeom>
        </p:spPr>
        <p:txBody>
          <a:bodyPr vert="horz" wrap="square" lIns="0" tIns="0" rIns="0" bIns="0" rtlCol="0">
            <a:spAutoFit/>
          </a:bodyPr>
          <a:lstStyle/>
          <a:p>
            <a:pPr>
              <a:lnSpc>
                <a:spcPts val="2112"/>
              </a:lnSpc>
            </a:pPr>
            <a:r>
              <a:rPr sz="2050" dirty="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Mitochondria generate ATP through the process of oxidative</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phosphorylation, which involves the oxidation of oxygen that receives 4 electrons to hydrogen peroxide.</a:t>
            </a:r>
            <a:endParaRPr sz="2050" spc="-34" dirty="0">
              <a:solidFill>
                <a:srgbClr val="000000"/>
              </a:solidFill>
              <a:latin typeface="Times New Roman" pitchFamily="18" charset="0"/>
              <a:cs typeface="Times New Roman" pitchFamily="18" charset="0"/>
            </a:endParaRPr>
          </a:p>
        </p:txBody>
      </p:sp>
      <p:sp>
        <p:nvSpPr>
          <p:cNvPr id="7" name="object 7"/>
          <p:cNvSpPr txBox="1"/>
          <p:nvPr/>
        </p:nvSpPr>
        <p:spPr>
          <a:xfrm>
            <a:off x="5964812" y="4122313"/>
            <a:ext cx="3164412" cy="1885131"/>
          </a:xfrm>
          <a:prstGeom prst="rect">
            <a:avLst/>
          </a:prstGeom>
        </p:spPr>
        <p:txBody>
          <a:bodyPr vert="horz" wrap="square" lIns="0" tIns="0" rIns="0" bIns="0" rtlCol="0">
            <a:spAutoFit/>
          </a:bodyPr>
          <a:lstStyle/>
          <a:p>
            <a:pPr>
              <a:lnSpc>
                <a:spcPts val="2112"/>
              </a:lnSpc>
            </a:pPr>
            <a:r>
              <a:rPr sz="2050" dirty="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If oxygen receives only one or two electrons, hydrogen peroxide </a:t>
            </a:r>
            <a:r>
              <a:rPr lang="sr-Latn-RS" sz="2400" dirty="0" smtClean="0">
                <a:latin typeface="Times New Roman" pitchFamily="18" charset="0"/>
                <a:cs typeface="Times New Roman" pitchFamily="18" charset="0"/>
              </a:rPr>
              <a:t>is</a:t>
            </a:r>
            <a:r>
              <a:rPr lang="en-US" sz="2400" dirty="0" smtClean="0">
                <a:latin typeface="Times New Roman" pitchFamily="18" charset="0"/>
                <a:cs typeface="Times New Roman" pitchFamily="18" charset="0"/>
              </a:rPr>
              <a:t> formed, </a:t>
            </a:r>
            <a:r>
              <a:rPr lang="sr-Latn-RS" sz="2400" dirty="0" smtClean="0">
                <a:latin typeface="Times New Roman" pitchFamily="18" charset="0"/>
                <a:cs typeface="Times New Roman" pitchFamily="18" charset="0"/>
              </a:rPr>
              <a:t>and it</a:t>
            </a:r>
            <a:r>
              <a:rPr lang="en-US" sz="2400" dirty="0" smtClean="0">
                <a:latin typeface="Times New Roman" pitchFamily="18" charset="0"/>
                <a:cs typeface="Times New Roman" pitchFamily="18" charset="0"/>
              </a:rPr>
              <a:t> can transform into other forms of free oxygen radicals</a:t>
            </a:r>
            <a:r>
              <a:rPr lang="sr-Latn-RS" sz="2400" dirty="0" smtClean="0">
                <a:latin typeface="Times New Roman" pitchFamily="18" charset="0"/>
                <a:cs typeface="Times New Roman" pitchFamily="18" charset="0"/>
              </a:rPr>
              <a:t> (HO¯)</a:t>
            </a:r>
            <a:r>
              <a:rPr lang="en-US" sz="2400" dirty="0" smtClean="0">
                <a:latin typeface="Times New Roman" pitchFamily="18" charset="0"/>
                <a:cs typeface="Times New Roman" pitchFamily="18" charset="0"/>
              </a:rPr>
              <a:t>.</a:t>
            </a:r>
            <a:endParaRPr sz="2050" dirty="0">
              <a:solidFill>
                <a:srgbClr val="000000"/>
              </a:solidFill>
              <a:latin typeface="Times New Roman" pitchFamily="18" charset="0"/>
              <a:cs typeface="Times New Roman" pitchFamily="18" charset="0"/>
            </a:endParaRPr>
          </a:p>
        </p:txBody>
      </p:sp>
      <p:sp>
        <p:nvSpPr>
          <p:cNvPr id="14" name="object 5"/>
          <p:cNvSpPr txBox="1"/>
          <p:nvPr/>
        </p:nvSpPr>
        <p:spPr>
          <a:xfrm>
            <a:off x="5964812" y="2586501"/>
            <a:ext cx="3066287" cy="269304"/>
          </a:xfrm>
          <a:prstGeom prst="rect">
            <a:avLst/>
          </a:prstGeom>
        </p:spPr>
        <p:txBody>
          <a:bodyPr vert="horz" wrap="square" lIns="0" tIns="0" rIns="0" bIns="0" rtlCol="0">
            <a:spAutoFit/>
          </a:bodyPr>
          <a:lstStyle/>
          <a:p>
            <a:pPr marL="5" marR="0">
              <a:lnSpc>
                <a:spcPts val="2112"/>
              </a:lnSpc>
              <a:spcBef>
                <a:spcPts val="0"/>
              </a:spcBef>
              <a:spcAft>
                <a:spcPts val="0"/>
              </a:spcAft>
            </a:pPr>
            <a:endParaRPr sz="2050" spc="-10" dirty="0">
              <a:solidFill>
                <a:srgbClr val="000000"/>
              </a:solidFill>
              <a:latin typeface="NIKMHC+TimesNewRoman,Bold"/>
              <a:cs typeface="NIKMHC+TimesNewRoman,Bold"/>
            </a:endParaRPr>
          </a:p>
        </p:txBody>
      </p:sp>
    </p:spTree>
  </p:cSld>
  <p:clrMapOvr>
    <a:masterClrMapping/>
  </p:clrMapOvr>
  <p:transition advTm="15164"/>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22713" y="309264"/>
            <a:ext cx="7732760" cy="1052339"/>
          </a:xfrm>
          <a:prstGeom prst="rect">
            <a:avLst/>
          </a:prstGeom>
        </p:spPr>
        <p:txBody>
          <a:bodyPr vert="horz" wrap="square" lIns="0" tIns="0" rIns="0" bIns="0" rtlCol="0">
            <a:spAutoFit/>
          </a:bodyPr>
          <a:lstStyle/>
          <a:p>
            <a:pPr algn="ctr">
              <a:lnSpc>
                <a:spcPts val="4147"/>
              </a:lnSpc>
            </a:pPr>
            <a:r>
              <a:rPr lang="en-US" sz="3600" b="1" dirty="0" smtClean="0">
                <a:solidFill>
                  <a:srgbClr val="C00000"/>
                </a:solidFill>
                <a:latin typeface="Times New Roman" pitchFamily="18" charset="0"/>
                <a:cs typeface="Times New Roman" pitchFamily="18" charset="0"/>
              </a:rPr>
              <a:t>The theory of </a:t>
            </a:r>
            <a:r>
              <a:rPr lang="sr-Latn-RS" sz="3600" b="1" dirty="0" smtClean="0">
                <a:solidFill>
                  <a:srgbClr val="C00000"/>
                </a:solidFill>
                <a:latin typeface="Times New Roman" pitchFamily="18" charset="0"/>
                <a:cs typeface="Times New Roman" pitchFamily="18" charset="0"/>
              </a:rPr>
              <a:t>the accumulation of </a:t>
            </a:r>
            <a:r>
              <a:rPr lang="en-US" sz="3600" b="1" dirty="0" smtClean="0">
                <a:solidFill>
                  <a:srgbClr val="C00000"/>
                </a:solidFill>
                <a:latin typeface="Times New Roman" pitchFamily="18" charset="0"/>
                <a:cs typeface="Times New Roman" pitchFamily="18" charset="0"/>
              </a:rPr>
              <a:t>harmful protein</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549271" y="1657430"/>
            <a:ext cx="7896724" cy="371897"/>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Glycosylation</a:t>
            </a:r>
            <a:r>
              <a:rPr lang="en-US" sz="2600"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and oxidative damage of proteins</a:t>
            </a:r>
            <a:r>
              <a:rPr lang="en-US" sz="2600" dirty="0" smtClean="0">
                <a:latin typeface="Times New Roman" pitchFamily="18" charset="0"/>
                <a:cs typeface="Times New Roman" pitchFamily="18" charset="0"/>
              </a:rPr>
              <a:t>.</a:t>
            </a:r>
            <a:endParaRPr sz="2600" spc="-21" dirty="0">
              <a:solidFill>
                <a:srgbClr val="000000"/>
              </a:solidFill>
              <a:latin typeface="Times New Roman" pitchFamily="18" charset="0"/>
              <a:cs typeface="Times New Roman" pitchFamily="18" charset="0"/>
            </a:endParaRPr>
          </a:p>
        </p:txBody>
      </p:sp>
      <p:sp>
        <p:nvSpPr>
          <p:cNvPr id="6" name="object 6"/>
          <p:cNvSpPr txBox="1"/>
          <p:nvPr/>
        </p:nvSpPr>
        <p:spPr>
          <a:xfrm>
            <a:off x="549275" y="2514600"/>
            <a:ext cx="7985125" cy="1115690"/>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Glycosylation (</a:t>
            </a:r>
            <a:r>
              <a:rPr lang="en-US" sz="2600" b="1" dirty="0" err="1" smtClean="0">
                <a:latin typeface="Times New Roman" pitchFamily="18" charset="0"/>
                <a:cs typeface="Times New Roman" pitchFamily="18" charset="0"/>
              </a:rPr>
              <a:t>Maillard</a:t>
            </a:r>
            <a:r>
              <a:rPr lang="en-US" sz="2600" b="1" dirty="0" smtClean="0">
                <a:latin typeface="Times New Roman" pitchFamily="18" charset="0"/>
                <a:cs typeface="Times New Roman" pitchFamily="18" charset="0"/>
              </a:rPr>
              <a:t> reaction</a:t>
            </a:r>
            <a:r>
              <a:rPr lang="en-US" sz="2600" dirty="0" smtClean="0">
                <a:latin typeface="Times New Roman" pitchFamily="18" charset="0"/>
                <a:cs typeface="Times New Roman" pitchFamily="18" charset="0"/>
              </a:rPr>
              <a:t>) binding of reducing</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sugars (glucose or fructose) for protein amino groups by</a:t>
            </a:r>
            <a:r>
              <a:rPr lang="sr-Latn-RS" sz="2600" dirty="0" smtClean="0">
                <a:latin typeface="Times New Roman" pitchFamily="18" charset="0"/>
                <a:cs typeface="Times New Roman" pitchFamily="18" charset="0"/>
              </a:rPr>
              <a:t>  </a:t>
            </a: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the</a:t>
            </a:r>
            <a:r>
              <a:rPr lang="sr-Latn-RS" sz="2600"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nucleophilic</a:t>
            </a:r>
            <a:r>
              <a:rPr lang="en-US" sz="2600" b="1" dirty="0" smtClean="0">
                <a:latin typeface="Times New Roman" pitchFamily="18" charset="0"/>
                <a:cs typeface="Times New Roman" pitchFamily="18" charset="0"/>
              </a:rPr>
              <a:t> additions</a:t>
            </a:r>
            <a:r>
              <a:rPr lang="sr-Latn-RS" sz="2600" dirty="0" smtClean="0">
                <a:latin typeface="Times New Roman" pitchFamily="18" charset="0"/>
                <a:cs typeface="Times New Roman" pitchFamily="18" charset="0"/>
              </a:rPr>
              <a:t>.</a:t>
            </a:r>
            <a:endParaRPr sz="2600" spc="-21" dirty="0">
              <a:solidFill>
                <a:srgbClr val="000000"/>
              </a:solidFill>
              <a:latin typeface="Times New Roman" pitchFamily="18" charset="0"/>
              <a:cs typeface="Times New Roman" pitchFamily="18" charset="0"/>
            </a:endParaRPr>
          </a:p>
        </p:txBody>
      </p:sp>
      <p:sp>
        <p:nvSpPr>
          <p:cNvPr id="7" name="object 7"/>
          <p:cNvSpPr txBox="1"/>
          <p:nvPr/>
        </p:nvSpPr>
        <p:spPr>
          <a:xfrm>
            <a:off x="549274" y="4127967"/>
            <a:ext cx="8479639" cy="1115690"/>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Incorporation</a:t>
            </a:r>
            <a:r>
              <a:rPr lang="en-US" sz="2600" dirty="0" smtClean="0">
                <a:latin typeface="Times New Roman" pitchFamily="18" charset="0"/>
                <a:cs typeface="Times New Roman" pitchFamily="18" charset="0"/>
              </a:rPr>
              <a:t> of glycosylated proteins into basal cells</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capillary membrane and changes in tissue properties</a:t>
            </a:r>
            <a:r>
              <a:rPr lang="sr-Latn-RS" sz="2600" dirty="0" smtClean="0">
                <a:latin typeface="Times New Roman" pitchFamily="18" charset="0"/>
                <a:cs typeface="Times New Roman" pitchFamily="18" charset="0"/>
              </a:rPr>
              <a:t>.</a:t>
            </a:r>
          </a:p>
          <a:p>
            <a:pPr>
              <a:lnSpc>
                <a:spcPts val="2896"/>
              </a:lnSpc>
            </a:pPr>
            <a:endParaRPr sz="2600" spc="-18" dirty="0">
              <a:solidFill>
                <a:srgbClr val="000000"/>
              </a:solidFill>
              <a:latin typeface="Times New Roman" pitchFamily="18" charset="0"/>
              <a:cs typeface="Times New Roman" pitchFamily="18" charset="0"/>
            </a:endParaRPr>
          </a:p>
        </p:txBody>
      </p:sp>
      <p:sp>
        <p:nvSpPr>
          <p:cNvPr id="8" name="object 8"/>
          <p:cNvSpPr txBox="1"/>
          <p:nvPr/>
        </p:nvSpPr>
        <p:spPr>
          <a:xfrm>
            <a:off x="479019" y="5190704"/>
            <a:ext cx="8137526" cy="1115690"/>
          </a:xfrm>
          <a:prstGeom prst="rect">
            <a:avLst/>
          </a:prstGeom>
        </p:spPr>
        <p:txBody>
          <a:bodyPr vert="horz" wrap="square" lIns="0" tIns="0" rIns="0" bIns="0" rtlCol="0">
            <a:spAutoFit/>
          </a:bodyPr>
          <a:lstStyle/>
          <a:p>
            <a:pPr marL="457200" indent="-457200">
              <a:lnSpc>
                <a:spcPts val="2896"/>
              </a:lnSpc>
              <a:buFont typeface="Arial" pitchFamily="34" charset="0"/>
              <a:buChar char="•"/>
            </a:pPr>
            <a:r>
              <a:rPr lang="sr-Latn-RS" sz="2600" dirty="0" smtClean="0">
                <a:latin typeface="Times New Roman" pitchFamily="18" charset="0"/>
                <a:cs typeface="Times New Roman" pitchFamily="18" charset="0"/>
              </a:rPr>
              <a:t>On the other side, there is an i</a:t>
            </a:r>
            <a:r>
              <a:rPr lang="en-US" sz="2600" dirty="0" err="1" smtClean="0">
                <a:latin typeface="Times New Roman" pitchFamily="18" charset="0"/>
                <a:cs typeface="Times New Roman" pitchFamily="18" charset="0"/>
              </a:rPr>
              <a:t>mpossibility</a:t>
            </a:r>
            <a:r>
              <a:rPr lang="en-US" sz="2600" dirty="0" smtClean="0">
                <a:latin typeface="Times New Roman" pitchFamily="18" charset="0"/>
                <a:cs typeface="Times New Roman" pitchFamily="18" charset="0"/>
              </a:rPr>
              <a:t> of </a:t>
            </a:r>
            <a:r>
              <a:rPr lang="sr-Latn-RS" sz="2600" dirty="0" smtClean="0">
                <a:latin typeface="Times New Roman" pitchFamily="18" charset="0"/>
                <a:cs typeface="Times New Roman" pitchFamily="18" charset="0"/>
              </a:rPr>
              <a:t>an </a:t>
            </a:r>
            <a:r>
              <a:rPr lang="en-US" sz="2600" dirty="0" smtClean="0">
                <a:latin typeface="Times New Roman" pitchFamily="18" charset="0"/>
                <a:cs typeface="Times New Roman" pitchFamily="18" charset="0"/>
              </a:rPr>
              <a:t>adequate removal of glycosylation products by the action of the </a:t>
            </a:r>
            <a:r>
              <a:rPr lang="en-US" sz="2600" dirty="0" err="1" smtClean="0">
                <a:latin typeface="Times New Roman" pitchFamily="18" charset="0"/>
                <a:cs typeface="Times New Roman" pitchFamily="18" charset="0"/>
              </a:rPr>
              <a:t>lysosomal</a:t>
            </a:r>
            <a:r>
              <a:rPr lang="en-US" sz="2600" dirty="0" smtClean="0">
                <a:latin typeface="Times New Roman" pitchFamily="18" charset="0"/>
                <a:cs typeface="Times New Roman" pitchFamily="18" charset="0"/>
              </a:rPr>
              <a:t> system.</a:t>
            </a:r>
            <a:endParaRPr sz="2600" spc="-63" dirty="0">
              <a:solidFill>
                <a:srgbClr val="000000"/>
              </a:solidFill>
              <a:latin typeface="Times New Roman" pitchFamily="18" charset="0"/>
              <a:cs typeface="Times New Roman" pitchFamily="18" charset="0"/>
            </a:endParaRPr>
          </a:p>
        </p:txBody>
      </p:sp>
      <p:sp>
        <p:nvSpPr>
          <p:cNvPr id="10" name="object 5"/>
          <p:cNvSpPr txBox="1"/>
          <p:nvPr/>
        </p:nvSpPr>
        <p:spPr>
          <a:xfrm>
            <a:off x="892493" y="2039339"/>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1" name="object 5"/>
          <p:cNvSpPr txBox="1"/>
          <p:nvPr/>
        </p:nvSpPr>
        <p:spPr>
          <a:xfrm>
            <a:off x="1044893" y="2191739"/>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2" name="object 5"/>
          <p:cNvSpPr txBox="1"/>
          <p:nvPr/>
        </p:nvSpPr>
        <p:spPr>
          <a:xfrm>
            <a:off x="1066800" y="2362200"/>
            <a:ext cx="2021878"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NIKMHC+TimesNewRoman,Bold"/>
              <a:cs typeface="NIKMHC+TimesNewRoman,Bold"/>
            </a:endParaRPr>
          </a:p>
        </p:txBody>
      </p:sp>
      <p:sp>
        <p:nvSpPr>
          <p:cNvPr id="13" name="object 9"/>
          <p:cNvSpPr txBox="1"/>
          <p:nvPr/>
        </p:nvSpPr>
        <p:spPr>
          <a:xfrm>
            <a:off x="892491" y="5367742"/>
            <a:ext cx="7993646"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1" dirty="0">
              <a:solidFill>
                <a:srgbClr val="000000"/>
              </a:solidFill>
              <a:latin typeface="BIIBQK+TimesNewRoman"/>
              <a:cs typeface="BIIBQK+TimesNewRoman"/>
            </a:endParaRPr>
          </a:p>
        </p:txBody>
      </p:sp>
      <p:sp>
        <p:nvSpPr>
          <p:cNvPr id="14" name="object 9"/>
          <p:cNvSpPr txBox="1"/>
          <p:nvPr/>
        </p:nvSpPr>
        <p:spPr>
          <a:xfrm>
            <a:off x="990600" y="5562600"/>
            <a:ext cx="7993646"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1" dirty="0">
              <a:solidFill>
                <a:srgbClr val="000000"/>
              </a:solidFill>
              <a:latin typeface="BIIBQK+TimesNewRoman"/>
              <a:cs typeface="BIIBQK+TimesNewRoman"/>
            </a:endParaRPr>
          </a:p>
        </p:txBody>
      </p:sp>
    </p:spTree>
  </p:cSld>
  <p:clrMapOvr>
    <a:masterClrMapping/>
  </p:clrMapOvr>
  <p:transition advTm="59527"/>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90799" y="383078"/>
            <a:ext cx="6036027" cy="1461939"/>
          </a:xfrm>
          <a:prstGeom prst="rect">
            <a:avLst/>
          </a:prstGeom>
        </p:spPr>
        <p:txBody>
          <a:bodyPr vert="horz" wrap="square" lIns="0" tIns="0" rIns="0" bIns="0" rtlCol="0">
            <a:spAutoFit/>
          </a:bodyPr>
          <a:lstStyle/>
          <a:p>
            <a:pPr>
              <a:lnSpc>
                <a:spcPts val="3756"/>
              </a:lnSpc>
            </a:pPr>
            <a:r>
              <a:rPr lang="en-US" sz="3600" b="1" dirty="0" smtClean="0">
                <a:solidFill>
                  <a:srgbClr val="C00000"/>
                </a:solidFill>
                <a:latin typeface="Times New Roman" pitchFamily="18" charset="0"/>
                <a:cs typeface="Times New Roman" pitchFamily="18" charset="0"/>
              </a:rPr>
              <a:t>The theory of harmful accumulation protein</a:t>
            </a:r>
          </a:p>
          <a:p>
            <a:pPr marL="0" marR="0">
              <a:lnSpc>
                <a:spcPts val="3756"/>
              </a:lnSpc>
              <a:spcBef>
                <a:spcPts val="0"/>
              </a:spcBef>
              <a:spcAft>
                <a:spcPts val="0"/>
              </a:spcAft>
            </a:pPr>
            <a:endParaRPr sz="3600" dirty="0">
              <a:solidFill>
                <a:srgbClr val="CC0000"/>
              </a:solidFill>
              <a:latin typeface="NIKMHC+TimesNewRoman,Bold"/>
              <a:cs typeface="NIKMHC+TimesNewRoman,Bold"/>
            </a:endParaRPr>
          </a:p>
        </p:txBody>
      </p:sp>
    </p:spTree>
  </p:cSld>
  <p:clrMapOvr>
    <a:masterClrMapping/>
  </p:clrMapOvr>
  <p:transition advTm="853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09600" y="352979"/>
            <a:ext cx="8410400" cy="974626"/>
          </a:xfrm>
          <a:prstGeom prst="rect">
            <a:avLst/>
          </a:prstGeom>
        </p:spPr>
        <p:txBody>
          <a:bodyPr vert="horz" wrap="square" lIns="0" tIns="0" rIns="0" bIns="0" rtlCol="0">
            <a:spAutoFit/>
          </a:bodyPr>
          <a:lstStyle/>
          <a:p>
            <a:pPr algn="ctr">
              <a:lnSpc>
                <a:spcPts val="3756"/>
              </a:lnSpc>
            </a:pPr>
            <a:r>
              <a:rPr lang="en-US" sz="3600" b="1" dirty="0" smtClean="0">
                <a:solidFill>
                  <a:srgbClr val="C00000"/>
                </a:solidFill>
                <a:latin typeface="Times New Roman" pitchFamily="18" charset="0"/>
                <a:cs typeface="Times New Roman" pitchFamily="18" charset="0"/>
              </a:rPr>
              <a:t>Cellular mechanisms </a:t>
            </a:r>
            <a:r>
              <a:rPr lang="sr-Latn-RS" sz="3600" b="1" dirty="0" smtClean="0">
                <a:solidFill>
                  <a:srgbClr val="C00000"/>
                </a:solidFill>
                <a:latin typeface="Times New Roman" pitchFamily="18" charset="0"/>
                <a:cs typeface="Times New Roman" pitchFamily="18" charset="0"/>
              </a:rPr>
              <a:t>for the </a:t>
            </a:r>
            <a:r>
              <a:rPr lang="en-US" sz="3600" b="1" dirty="0" smtClean="0">
                <a:solidFill>
                  <a:srgbClr val="C00000"/>
                </a:solidFill>
                <a:latin typeface="Times New Roman" pitchFamily="18" charset="0"/>
                <a:cs typeface="Times New Roman" pitchFamily="18" charset="0"/>
              </a:rPr>
              <a:t>clearance </a:t>
            </a:r>
            <a:r>
              <a:rPr lang="sr-Latn-RS" sz="3600" b="1" dirty="0" smtClean="0">
                <a:solidFill>
                  <a:srgbClr val="C00000"/>
                </a:solidFill>
                <a:latin typeface="Times New Roman" pitchFamily="18" charset="0"/>
                <a:cs typeface="Times New Roman" pitchFamily="18" charset="0"/>
              </a:rPr>
              <a:t>of </a:t>
            </a:r>
            <a:r>
              <a:rPr lang="en-US" sz="3600" b="1" dirty="0" smtClean="0">
                <a:solidFill>
                  <a:srgbClr val="C00000"/>
                </a:solidFill>
                <a:latin typeface="Times New Roman" pitchFamily="18" charset="0"/>
                <a:cs typeface="Times New Roman" pitchFamily="18" charset="0"/>
              </a:rPr>
              <a:t>harmful proteins</a:t>
            </a:r>
            <a:r>
              <a:rPr lang="sr-Latn-RS" sz="3600" b="1" dirty="0" smtClean="0">
                <a:solidFill>
                  <a:srgbClr val="C00000"/>
                </a:solidFill>
                <a:latin typeface="Times New Roman" pitchFamily="18" charset="0"/>
                <a:cs typeface="Times New Roman" pitchFamily="18" charset="0"/>
              </a:rPr>
              <a:t>    </a:t>
            </a:r>
            <a:r>
              <a:rPr sz="3600" b="1" spc="25" dirty="0" smtClean="0">
                <a:solidFill>
                  <a:srgbClr val="C00000"/>
                </a:solidFill>
                <a:latin typeface="Times New Roman" pitchFamily="18" charset="0"/>
                <a:cs typeface="Times New Roman" pitchFamily="18" charset="0"/>
              </a:rPr>
              <a:t> </a:t>
            </a:r>
            <a:endParaRPr sz="3600" b="1" spc="-12" dirty="0">
              <a:solidFill>
                <a:srgbClr val="C00000"/>
              </a:solidFill>
              <a:latin typeface="Times New Roman" pitchFamily="18" charset="0"/>
              <a:cs typeface="Times New Roman" pitchFamily="18" charset="0"/>
            </a:endParaRPr>
          </a:p>
        </p:txBody>
      </p:sp>
      <p:sp>
        <p:nvSpPr>
          <p:cNvPr id="4" name="object 4"/>
          <p:cNvSpPr txBox="1"/>
          <p:nvPr/>
        </p:nvSpPr>
        <p:spPr>
          <a:xfrm>
            <a:off x="609600" y="1828799"/>
            <a:ext cx="8305800" cy="1115690"/>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The ubiquitin proteasome system</a:t>
            </a:r>
            <a:r>
              <a:rPr lang="en-US" sz="2800" dirty="0" smtClean="0">
                <a:latin typeface="Times New Roman" pitchFamily="18" charset="0"/>
                <a:cs typeface="Times New Roman" pitchFamily="18" charset="0"/>
              </a:rPr>
              <a:t>. </a:t>
            </a:r>
            <a:r>
              <a:rPr lang="sr-Latn-RS" sz="2800" dirty="0" smtClean="0">
                <a:latin typeface="Times New Roman" pitchFamily="18" charset="0"/>
                <a:cs typeface="Times New Roman" pitchFamily="18" charset="0"/>
              </a:rPr>
              <a:t>This system </a:t>
            </a:r>
            <a:r>
              <a:rPr lang="en-US" sz="2800" dirty="0" smtClean="0">
                <a:latin typeface="Times New Roman" pitchFamily="18" charset="0"/>
                <a:cs typeface="Times New Roman" pitchFamily="18" charset="0"/>
              </a:rPr>
              <a:t>can</a:t>
            </a:r>
            <a:endParaRPr lang="sr-Latn-RS" sz="2800" dirty="0" smtClean="0">
              <a:latin typeface="Times New Roman" pitchFamily="18" charset="0"/>
              <a:cs typeface="Times New Roman" pitchFamily="18" charset="0"/>
            </a:endParaRPr>
          </a:p>
          <a:p>
            <a:pPr>
              <a:lnSpc>
                <a:spcPts val="2896"/>
              </a:lnSpc>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only break down proteins in monomeric form </a:t>
            </a:r>
            <a:r>
              <a:rPr lang="sr-Latn-RS" sz="2800" dirty="0" smtClean="0">
                <a:latin typeface="Times New Roman" pitchFamily="18" charset="0"/>
                <a:cs typeface="Times New Roman" pitchFamily="18" charset="0"/>
              </a:rPr>
              <a:t>when</a:t>
            </a:r>
          </a:p>
          <a:p>
            <a:pPr>
              <a:lnSpc>
                <a:spcPts val="2896"/>
              </a:lnSpc>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they are</a:t>
            </a:r>
            <a:r>
              <a:rPr lang="en-US" sz="2800" dirty="0" smtClean="0">
                <a:latin typeface="Times New Roman" pitchFamily="18" charset="0"/>
                <a:cs typeface="Times New Roman" pitchFamily="18" charset="0"/>
              </a:rPr>
              <a:t> attached to ubiquitin.</a:t>
            </a:r>
            <a:r>
              <a:rPr lang="sr-Latn-RS" sz="2800" spc="-25" dirty="0" smtClean="0">
                <a:solidFill>
                  <a:srgbClr val="000000"/>
                </a:solidFill>
                <a:latin typeface="Times New Roman" pitchFamily="18" charset="0"/>
                <a:cs typeface="Times New Roman" pitchFamily="18" charset="0"/>
              </a:rPr>
              <a:t> </a:t>
            </a:r>
            <a:endParaRPr sz="2800" spc="-37" dirty="0">
              <a:solidFill>
                <a:srgbClr val="000000"/>
              </a:solidFill>
              <a:latin typeface="Times New Roman" pitchFamily="18" charset="0"/>
              <a:cs typeface="Times New Roman" pitchFamily="18" charset="0"/>
            </a:endParaRPr>
          </a:p>
        </p:txBody>
      </p:sp>
      <p:sp>
        <p:nvSpPr>
          <p:cNvPr id="5" name="object 5"/>
          <p:cNvSpPr txBox="1"/>
          <p:nvPr/>
        </p:nvSpPr>
        <p:spPr>
          <a:xfrm>
            <a:off x="549279" y="3994498"/>
            <a:ext cx="3454113" cy="371897"/>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err="1" smtClean="0">
                <a:latin typeface="Times New Roman" pitchFamily="18" charset="0"/>
                <a:cs typeface="Times New Roman" pitchFamily="18" charset="0"/>
              </a:rPr>
              <a:t>Autophagocytosis</a:t>
            </a:r>
            <a:endParaRPr sz="2800" b="1" spc="-33" dirty="0">
              <a:solidFill>
                <a:srgbClr val="000000"/>
              </a:solidFill>
              <a:latin typeface="Times New Roman" pitchFamily="18" charset="0"/>
              <a:cs typeface="Times New Roman" pitchFamily="18" charset="0"/>
            </a:endParaRPr>
          </a:p>
        </p:txBody>
      </p:sp>
    </p:spTree>
  </p:cSld>
  <p:clrMapOvr>
    <a:masterClrMapping/>
  </p:clrMapOvr>
  <p:transition advTm="25312"/>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90800" y="88661"/>
            <a:ext cx="4409322" cy="1051570"/>
          </a:xfrm>
          <a:prstGeom prst="rect">
            <a:avLst/>
          </a:prstGeom>
        </p:spPr>
        <p:txBody>
          <a:bodyPr vert="horz" wrap="square" lIns="0" tIns="0" rIns="0" bIns="0" rtlCol="0">
            <a:spAutoFit/>
          </a:bodyPr>
          <a:lstStyle/>
          <a:p>
            <a:pPr>
              <a:lnSpc>
                <a:spcPts val="4147"/>
              </a:lnSpc>
            </a:pPr>
            <a:r>
              <a:rPr lang="en-US" sz="4000" dirty="0" smtClean="0"/>
              <a:t/>
            </a:r>
            <a:br>
              <a:rPr lang="en-US" sz="4000" dirty="0" smtClean="0"/>
            </a:br>
            <a:r>
              <a:rPr lang="en-US" sz="4000" b="1" dirty="0" err="1" smtClean="0">
                <a:solidFill>
                  <a:srgbClr val="C00000"/>
                </a:solidFill>
                <a:latin typeface="Times New Roman" pitchFamily="18" charset="0"/>
                <a:cs typeface="Times New Roman" pitchFamily="18" charset="0"/>
              </a:rPr>
              <a:t>Autophagocytosis</a:t>
            </a:r>
            <a:endParaRPr sz="4000" b="1" spc="-31" dirty="0">
              <a:solidFill>
                <a:srgbClr val="C00000"/>
              </a:solidFill>
              <a:latin typeface="Times New Roman" pitchFamily="18" charset="0"/>
              <a:cs typeface="Times New Roman" pitchFamily="18" charset="0"/>
            </a:endParaRPr>
          </a:p>
        </p:txBody>
      </p:sp>
      <p:sp>
        <p:nvSpPr>
          <p:cNvPr id="4" name="object 4"/>
          <p:cNvSpPr txBox="1"/>
          <p:nvPr/>
        </p:nvSpPr>
        <p:spPr>
          <a:xfrm>
            <a:off x="533401" y="1905000"/>
            <a:ext cx="8458200"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Catabolic process of cellular breakdown components via</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lysosomal</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enzymes</a:t>
            </a:r>
            <a:endParaRPr sz="2600" spc="-28" dirty="0">
              <a:solidFill>
                <a:srgbClr val="000000"/>
              </a:solidFill>
              <a:latin typeface="Times New Roman" pitchFamily="18" charset="0"/>
              <a:cs typeface="Times New Roman" pitchFamily="18" charset="0"/>
            </a:endParaRPr>
          </a:p>
        </p:txBody>
      </p:sp>
      <p:sp>
        <p:nvSpPr>
          <p:cNvPr id="5" name="object 5"/>
          <p:cNvSpPr txBox="1"/>
          <p:nvPr/>
        </p:nvSpPr>
        <p:spPr>
          <a:xfrm>
            <a:off x="549277" y="2895600"/>
            <a:ext cx="8366124" cy="2231380"/>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This is the </a:t>
            </a:r>
            <a:r>
              <a:rPr lang="en-US" sz="2600" dirty="0" smtClean="0">
                <a:latin typeface="Times New Roman" pitchFamily="18" charset="0"/>
                <a:cs typeface="Times New Roman" pitchFamily="18" charset="0"/>
              </a:rPr>
              <a:t>main way of cellular recycling components under</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stress conditions</a:t>
            </a:r>
            <a:r>
              <a:rPr lang="sr-Latn-RS" sz="2600" dirty="0" smtClean="0">
                <a:latin typeface="Times New Roman" pitchFamily="18" charset="0"/>
                <a:cs typeface="Times New Roman" pitchFamily="18" charset="0"/>
              </a:rPr>
              <a:t>.</a:t>
            </a:r>
          </a:p>
          <a:p>
            <a:pPr>
              <a:lnSpc>
                <a:spcPts val="2896"/>
              </a:lnSpc>
            </a:pPr>
            <a:endParaRPr lang="sr-Latn-RS" sz="2600" dirty="0" smtClean="0">
              <a:latin typeface="Times New Roman" pitchFamily="18" charset="0"/>
              <a:cs typeface="Times New Roman" pitchFamily="18" charset="0"/>
            </a:endParaRPr>
          </a:p>
          <a:p>
            <a:pPr>
              <a:lnSpc>
                <a:spcPts val="2896"/>
              </a:lnSpc>
            </a:pPr>
            <a:r>
              <a:rPr lang="en-US" sz="2600" dirty="0" smtClean="0">
                <a:latin typeface="Times New Roman" pitchFamily="18" charset="0"/>
                <a:cs typeface="Times New Roman" pitchFamily="18" charset="0"/>
              </a:rPr>
              <a:t> • </a:t>
            </a:r>
            <a:r>
              <a:rPr lang="sr-Latn-RS" sz="2600" dirty="0" smtClean="0">
                <a:latin typeface="Times New Roman" pitchFamily="18" charset="0"/>
                <a:cs typeface="Times New Roman" pitchFamily="18" charset="0"/>
              </a:rPr>
              <a:t> With age there is a d</a:t>
            </a:r>
            <a:r>
              <a:rPr lang="en-US" sz="2600" dirty="0" err="1" smtClean="0">
                <a:latin typeface="Times New Roman" pitchFamily="18" charset="0"/>
                <a:cs typeface="Times New Roman" pitchFamily="18" charset="0"/>
              </a:rPr>
              <a:t>ecrease</a:t>
            </a:r>
            <a:r>
              <a:rPr lang="en-US" sz="2600" dirty="0" smtClean="0">
                <a:latin typeface="Times New Roman" pitchFamily="18" charset="0"/>
                <a:cs typeface="Times New Roman" pitchFamily="18" charset="0"/>
              </a:rPr>
              <a:t> in autophagy ability </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(oxidative stress-induced damage </a:t>
            </a:r>
            <a:r>
              <a:rPr lang="en-US" sz="2600" dirty="0" err="1" smtClean="0">
                <a:latin typeface="Times New Roman" pitchFamily="18" charset="0"/>
                <a:cs typeface="Times New Roman" pitchFamily="18" charset="0"/>
              </a:rPr>
              <a:t>lysosomal</a:t>
            </a: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rPr>
              <a:t>enzymes</a:t>
            </a:r>
            <a:endParaRPr lang="en-US" sz="2600" spc="-28" dirty="0">
              <a:solidFill>
                <a:srgbClr val="000000"/>
              </a:solidFill>
              <a:latin typeface="Times New Roman" pitchFamily="18" charset="0"/>
              <a:cs typeface="Times New Roman" pitchFamily="18" charset="0"/>
            </a:endParaRPr>
          </a:p>
          <a:p>
            <a:pPr>
              <a:lnSpc>
                <a:spcPts val="2896"/>
              </a:lnSpc>
            </a:pP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involved in autophagy)</a:t>
            </a:r>
            <a:r>
              <a:rPr lang="sr-Latn-RS" sz="2600" spc="-66" dirty="0" smtClean="0">
                <a:solidFill>
                  <a:srgbClr val="000000"/>
                </a:solidFill>
                <a:latin typeface="Times New Roman" pitchFamily="18" charset="0"/>
                <a:cs typeface="Times New Roman" pitchFamily="18" charset="0"/>
              </a:rPr>
              <a:t>.</a:t>
            </a:r>
            <a:endParaRPr sz="2600" spc="-25" dirty="0">
              <a:solidFill>
                <a:srgbClr val="000000"/>
              </a:solidFill>
              <a:latin typeface="Times New Roman" pitchFamily="18" charset="0"/>
              <a:cs typeface="Times New Roman" pitchFamily="18" charset="0"/>
            </a:endParaRPr>
          </a:p>
        </p:txBody>
      </p:sp>
    </p:spTree>
  </p:cSld>
  <p:clrMapOvr>
    <a:masterClrMapping/>
  </p:clrMapOvr>
  <p:transition advTm="2836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20361" y="474945"/>
            <a:ext cx="2796244" cy="371897"/>
          </a:xfrm>
          <a:prstGeom prst="rect">
            <a:avLst/>
          </a:prstGeom>
        </p:spPr>
        <p:txBody>
          <a:bodyPr vert="horz" wrap="square" lIns="0" tIns="0" rIns="0" bIns="0" rtlCol="0">
            <a:spAutoFit/>
          </a:bodyPr>
          <a:lstStyle/>
          <a:p>
            <a:pPr>
              <a:lnSpc>
                <a:spcPts val="2894"/>
              </a:lnSpc>
            </a:pPr>
            <a:r>
              <a:rPr lang="en-US" sz="2800" dirty="0" smtClean="0">
                <a:solidFill>
                  <a:srgbClr val="C00000"/>
                </a:solidFill>
                <a:latin typeface="Times New Roman" pitchFamily="18" charset="0"/>
                <a:cs typeface="Times New Roman" pitchFamily="18" charset="0"/>
              </a:rPr>
              <a:t>Pablo Picasso</a:t>
            </a:r>
            <a:endParaRPr sz="2800" spc="-33" dirty="0">
              <a:solidFill>
                <a:srgbClr val="C00000"/>
              </a:solidFill>
              <a:latin typeface="Times New Roman" pitchFamily="18" charset="0"/>
              <a:cs typeface="Times New Roman" pitchFamily="18" charset="0"/>
            </a:endParaRPr>
          </a:p>
        </p:txBody>
      </p:sp>
      <p:sp>
        <p:nvSpPr>
          <p:cNvPr id="4" name="object 4"/>
          <p:cNvSpPr txBox="1"/>
          <p:nvPr/>
        </p:nvSpPr>
        <p:spPr>
          <a:xfrm>
            <a:off x="320361" y="990311"/>
            <a:ext cx="5623239" cy="1115690"/>
          </a:xfrm>
          <a:prstGeom prst="rect">
            <a:avLst/>
          </a:prstGeom>
        </p:spPr>
        <p:txBody>
          <a:bodyPr vert="horz" wrap="square" lIns="0" tIns="0" rIns="0" bIns="0" rtlCol="0">
            <a:spAutoFit/>
          </a:bodyPr>
          <a:lstStyle/>
          <a:p>
            <a:pPr>
              <a:lnSpc>
                <a:spcPts val="2894"/>
              </a:lnSpc>
            </a:pPr>
            <a:r>
              <a:rPr sz="2800" spc="17" dirty="0"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I don't care about someone's age. People who tell me how much they have years are silly</a:t>
            </a:r>
            <a:r>
              <a:rPr sz="2800" spc="-82" dirty="0" smtClean="0">
                <a:solidFill>
                  <a:srgbClr val="000000"/>
                </a:solidFill>
                <a:latin typeface="Times New Roman" pitchFamily="18" charset="0"/>
                <a:cs typeface="Times New Roman" pitchFamily="18" charset="0"/>
              </a:rPr>
              <a:t> </a:t>
            </a:r>
            <a:r>
              <a:rPr lang="sr-Latn-RS" sz="2800" spc="-82" dirty="0" smtClean="0">
                <a:solidFill>
                  <a:srgbClr val="000000"/>
                </a:solidFill>
                <a:latin typeface="Times New Roman" pitchFamily="18" charset="0"/>
                <a:cs typeface="Times New Roman" pitchFamily="18" charset="0"/>
              </a:rPr>
              <a:t>“.</a:t>
            </a:r>
            <a:endParaRPr sz="2800" spc="-43" dirty="0">
              <a:solidFill>
                <a:srgbClr val="000000"/>
              </a:solidFill>
              <a:latin typeface="Times New Roman" pitchFamily="18" charset="0"/>
              <a:cs typeface="Times New Roman" pitchFamily="18" charset="0"/>
            </a:endParaRPr>
          </a:p>
        </p:txBody>
      </p:sp>
      <p:sp>
        <p:nvSpPr>
          <p:cNvPr id="5" name="object 5"/>
          <p:cNvSpPr txBox="1"/>
          <p:nvPr/>
        </p:nvSpPr>
        <p:spPr>
          <a:xfrm>
            <a:off x="320361" y="2525476"/>
            <a:ext cx="5699439" cy="743793"/>
          </a:xfrm>
          <a:prstGeom prst="rect">
            <a:avLst/>
          </a:prstGeom>
        </p:spPr>
        <p:txBody>
          <a:bodyPr vert="horz" wrap="square" lIns="0" tIns="0" rIns="0" bIns="0" rtlCol="0">
            <a:spAutoFit/>
          </a:bodyPr>
          <a:lstStyle/>
          <a:p>
            <a:pPr>
              <a:lnSpc>
                <a:spcPts val="2896"/>
              </a:lnSpc>
            </a:pPr>
            <a:r>
              <a:rPr lang="sr-Latn-RS" sz="2800" spc="23" dirty="0" smtClean="0">
                <a:solidFill>
                  <a:srgbClr val="000000"/>
                </a:solidFill>
                <a:latin typeface="Times New Roman" pitchFamily="18" charset="0"/>
                <a:cs typeface="Times New Roman" pitchFamily="18" charset="0"/>
              </a:rPr>
              <a:t>“</a:t>
            </a:r>
            <a:r>
              <a:rPr lang="en-US" sz="2800" dirty="0" smtClean="0">
                <a:latin typeface="Times New Roman" pitchFamily="18" charset="0"/>
                <a:cs typeface="Times New Roman" pitchFamily="18" charset="0"/>
              </a:rPr>
              <a:t>You are only as old as you feel getting older."</a:t>
            </a:r>
            <a:endParaRPr sz="2800" spc="-15" dirty="0">
              <a:solidFill>
                <a:srgbClr val="000000"/>
              </a:solidFill>
              <a:latin typeface="Times New Roman" pitchFamily="18" charset="0"/>
              <a:cs typeface="Times New Roman" pitchFamily="18" charset="0"/>
            </a:endParaRPr>
          </a:p>
        </p:txBody>
      </p:sp>
    </p:spTree>
  </p:cSld>
  <p:clrMapOvr>
    <a:masterClrMapping/>
  </p:clrMapOvr>
  <p:transition advTm="12858"/>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361566" y="614446"/>
            <a:ext cx="5184778" cy="525785"/>
          </a:xfrm>
          <a:prstGeom prst="rect">
            <a:avLst/>
          </a:prstGeom>
        </p:spPr>
        <p:txBody>
          <a:bodyPr vert="horz" wrap="square" lIns="0" tIns="0" rIns="0" bIns="0" rtlCol="0">
            <a:spAutoFit/>
          </a:bodyPr>
          <a:lstStyle/>
          <a:p>
            <a:pPr>
              <a:lnSpc>
                <a:spcPts val="4147"/>
              </a:lnSpc>
            </a:pPr>
            <a:r>
              <a:rPr lang="sr-Latn-RS" sz="4000" spc="-3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Changes in aging</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643466" y="1524000"/>
            <a:ext cx="7542051" cy="1035925"/>
          </a:xfrm>
          <a:prstGeom prst="rect">
            <a:avLst/>
          </a:prstGeom>
        </p:spPr>
        <p:txBody>
          <a:bodyPr vert="horz" wrap="square" lIns="0" tIns="0" rIns="0" bIns="0" rtlCol="0">
            <a:spAutoFit/>
          </a:bodyPr>
          <a:lstStyle/>
          <a:p>
            <a:pPr marL="3" marR="0">
              <a:lnSpc>
                <a:spcPts val="3365"/>
              </a:lnSpc>
              <a:spcBef>
                <a:spcPts val="1238"/>
              </a:spcBef>
              <a:spcAft>
                <a:spcPts val="0"/>
              </a:spcAft>
            </a:pPr>
            <a:r>
              <a:rPr sz="3250" dirty="0" smtClean="0">
                <a:solidFill>
                  <a:srgbClr val="000000"/>
                </a:solidFill>
                <a:latin typeface="Arial"/>
                <a:cs typeface="Arial"/>
              </a:rPr>
              <a:t>•</a:t>
            </a:r>
            <a:r>
              <a:rPr lang="sr-Latn-RS" sz="3250" spc="751" dirty="0">
                <a:solidFill>
                  <a:srgbClr val="000000"/>
                </a:solidFill>
                <a:latin typeface="Times New Roman"/>
                <a:cs typeface="Times New Roman"/>
              </a:rPr>
              <a:t> </a:t>
            </a:r>
            <a:r>
              <a:rPr lang="en-US" sz="3200" dirty="0" smtClean="0">
                <a:latin typeface="Times New Roman" pitchFamily="18" charset="0"/>
                <a:cs typeface="Times New Roman" pitchFamily="18" charset="0"/>
              </a:rPr>
              <a:t>Cellular changes </a:t>
            </a:r>
            <a:endParaRPr lang="sr-Latn-RS" sz="3200" dirty="0" smtClean="0">
              <a:latin typeface="Times New Roman" pitchFamily="18" charset="0"/>
              <a:cs typeface="Times New Roman" pitchFamily="18" charset="0"/>
            </a:endParaRPr>
          </a:p>
          <a:p>
            <a:pPr marL="3" marR="0">
              <a:lnSpc>
                <a:spcPts val="3365"/>
              </a:lnSpc>
              <a:spcBef>
                <a:spcPts val="1238"/>
              </a:spcBef>
              <a:spcAft>
                <a:spcPts val="0"/>
              </a:spcAft>
            </a:pPr>
            <a:r>
              <a:rPr lang="en-US" sz="3200" dirty="0" smtClean="0">
                <a:latin typeface="Times New Roman" pitchFamily="18" charset="0"/>
                <a:cs typeface="Times New Roman" pitchFamily="18" charset="0"/>
              </a:rPr>
              <a:t>• </a:t>
            </a:r>
            <a:r>
              <a:rPr lang="sr-Latn-RS"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Degenerative extracellular changes</a:t>
            </a:r>
            <a:endParaRPr sz="3200" spc="-50" dirty="0">
              <a:solidFill>
                <a:srgbClr val="000000"/>
              </a:solidFill>
              <a:latin typeface="Times New Roman" pitchFamily="18" charset="0"/>
              <a:cs typeface="Times New Roman" pitchFamily="18" charset="0"/>
            </a:endParaRPr>
          </a:p>
        </p:txBody>
      </p:sp>
    </p:spTree>
  </p:cSld>
  <p:clrMapOvr>
    <a:masterClrMapping/>
  </p:clrMapOvr>
  <p:transition advTm="12289"/>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93495" y="614446"/>
            <a:ext cx="7531637" cy="525785"/>
          </a:xfrm>
          <a:prstGeom prst="rect">
            <a:avLst/>
          </a:prstGeom>
        </p:spPr>
        <p:txBody>
          <a:bodyPr vert="horz" wrap="square" lIns="0" tIns="0" rIns="0" bIns="0" rtlCol="0">
            <a:spAutoFit/>
          </a:bodyPr>
          <a:lstStyle/>
          <a:p>
            <a:pPr>
              <a:lnSpc>
                <a:spcPts val="4147"/>
              </a:lnSpc>
            </a:pPr>
            <a:r>
              <a:rPr lang="sr-Latn-RS" sz="4000" dirty="0" smtClean="0">
                <a:solidFill>
                  <a:srgbClr val="CC0000"/>
                </a:solidFill>
                <a:latin typeface="NIKMHC+TimesNewRoman,Bold"/>
              </a:rPr>
              <a:t>    </a:t>
            </a:r>
            <a:r>
              <a:rPr lang="en-US" sz="4000" b="1" dirty="0" smtClean="0">
                <a:solidFill>
                  <a:srgbClr val="C00000"/>
                </a:solidFill>
                <a:latin typeface="Times New Roman" pitchFamily="18" charset="0"/>
                <a:cs typeface="Times New Roman" pitchFamily="18" charset="0"/>
              </a:rPr>
              <a:t>Cellular changes in aging</a:t>
            </a:r>
            <a:r>
              <a:rPr lang="sr-Latn-RS" sz="4000" b="1" dirty="0" smtClean="0">
                <a:solidFill>
                  <a:srgbClr val="C00000"/>
                </a:solidFill>
                <a:latin typeface="Times New Roman" pitchFamily="18" charset="0"/>
                <a:cs typeface="Times New Roman" pitchFamily="18" charset="0"/>
              </a:rPr>
              <a:t>   </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7535354" cy="743793"/>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Atrophy, ↓functions and loss of cells </a:t>
            </a:r>
            <a:r>
              <a:rPr lang="sr-Latn-RS" sz="2800" b="1" dirty="0" smtClean="0">
                <a:latin typeface="Times New Roman" pitchFamily="18" charset="0"/>
                <a:cs typeface="Times New Roman" pitchFamily="18" charset="0"/>
              </a:rPr>
              <a:t>   </a:t>
            </a:r>
          </a:p>
          <a:p>
            <a:pPr>
              <a:lnSpc>
                <a:spcPts val="2896"/>
              </a:lnSpc>
            </a:pPr>
            <a:r>
              <a:rPr lang="sr-Latn-RS" sz="2800" b="1" dirty="0">
                <a:latin typeface="Times New Roman" pitchFamily="18" charset="0"/>
                <a:cs typeface="Times New Roman" pitchFamily="18" charset="0"/>
              </a:rPr>
              <a:t> </a:t>
            </a:r>
            <a:r>
              <a:rPr lang="sr-Latn-RS" sz="2800" b="1" dirty="0" smtClean="0">
                <a:latin typeface="Times New Roman" pitchFamily="18" charset="0"/>
                <a:cs typeface="Times New Roman" pitchFamily="18" charset="0"/>
              </a:rPr>
              <a:t>   </a:t>
            </a:r>
            <a:r>
              <a:rPr lang="en-US" sz="2800" b="1" dirty="0" smtClean="0">
                <a:latin typeface="Times New Roman" pitchFamily="18" charset="0"/>
                <a:cs typeface="Times New Roman" pitchFamily="18" charset="0"/>
              </a:rPr>
              <a:t>(apoptosis)</a:t>
            </a:r>
            <a:r>
              <a:rPr lang="sr-Latn-RS" sz="2800" b="1" spc="-70" dirty="0" smtClean="0">
                <a:solidFill>
                  <a:srgbClr val="000000"/>
                </a:solidFill>
                <a:latin typeface="Times New Roman" pitchFamily="18" charset="0"/>
                <a:cs typeface="Times New Roman" pitchFamily="18" charset="0"/>
              </a:rPr>
              <a:t> </a:t>
            </a:r>
            <a:r>
              <a:rPr sz="2800" b="1" spc="-651" dirty="0" smtClean="0">
                <a:solidFill>
                  <a:srgbClr val="000000"/>
                </a:solidFill>
                <a:latin typeface="Times New Roman" pitchFamily="18" charset="0"/>
                <a:cs typeface="Times New Roman" pitchFamily="18" charset="0"/>
              </a:rPr>
              <a:t> </a:t>
            </a:r>
            <a:endParaRPr sz="2800" b="1" spc="-18" dirty="0">
              <a:solidFill>
                <a:srgbClr val="000000"/>
              </a:solidFill>
              <a:latin typeface="Times New Roman" pitchFamily="18" charset="0"/>
              <a:cs typeface="Times New Roman" pitchFamily="18" charset="0"/>
            </a:endParaRPr>
          </a:p>
        </p:txBody>
      </p:sp>
      <p:sp>
        <p:nvSpPr>
          <p:cNvPr id="6" name="object 6"/>
          <p:cNvSpPr txBox="1"/>
          <p:nvPr/>
        </p:nvSpPr>
        <p:spPr>
          <a:xfrm>
            <a:off x="549288" y="2640296"/>
            <a:ext cx="8854561" cy="743793"/>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Increased sensitivity of genetic material, intracellular</a:t>
            </a:r>
            <a:endParaRPr lang="sr-Latn-RS" sz="2800" dirty="0" smtClean="0">
              <a:latin typeface="Times New Roman" pitchFamily="18" charset="0"/>
              <a:cs typeface="Times New Roman" pitchFamily="18" charset="0"/>
            </a:endParaRPr>
          </a:p>
          <a:p>
            <a:pPr>
              <a:lnSpc>
                <a:spcPts val="2894"/>
              </a:lnSpc>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proteins and cell membranes to harmful factors</a:t>
            </a:r>
            <a:r>
              <a:rPr lang="sr-Latn-RS" sz="2800" dirty="0" smtClean="0">
                <a:latin typeface="Times New Roman" pitchFamily="18" charset="0"/>
                <a:cs typeface="Times New Roman" pitchFamily="18" charset="0"/>
              </a:rPr>
              <a:t>.</a:t>
            </a:r>
            <a:endParaRPr sz="2800" spc="-43" dirty="0">
              <a:solidFill>
                <a:srgbClr val="000000"/>
              </a:solidFill>
              <a:latin typeface="Times New Roman" pitchFamily="18" charset="0"/>
              <a:cs typeface="Times New Roman" pitchFamily="18" charset="0"/>
            </a:endParaRPr>
          </a:p>
        </p:txBody>
      </p:sp>
      <p:sp>
        <p:nvSpPr>
          <p:cNvPr id="7" name="object 7"/>
          <p:cNvSpPr txBox="1"/>
          <p:nvPr/>
        </p:nvSpPr>
        <p:spPr>
          <a:xfrm>
            <a:off x="549292" y="4004026"/>
            <a:ext cx="4913286" cy="371897"/>
          </a:xfrm>
          <a:prstGeom prst="rect">
            <a:avLst/>
          </a:prstGeom>
        </p:spPr>
        <p:txBody>
          <a:bodyPr vert="horz" wrap="square" lIns="0" tIns="0" rIns="0" bIns="0" rtlCol="0">
            <a:spAutoFit/>
          </a:bodyPr>
          <a:lstStyle/>
          <a:p>
            <a:pPr>
              <a:lnSpc>
                <a:spcPts val="2894"/>
              </a:lnSpc>
            </a:pPr>
            <a:r>
              <a:rPr sz="2800" smtClean="0">
                <a:solidFill>
                  <a:srgbClr val="000000"/>
                </a:solidFill>
                <a:latin typeface="Arial"/>
                <a:cs typeface="Arial"/>
              </a:rPr>
              <a:t>•</a:t>
            </a:r>
            <a:r>
              <a:rPr lang="sr-Latn-RS" sz="2800" spc="1022" dirty="0" smtClean="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Susceptibility to mutations</a:t>
            </a:r>
            <a:endParaRPr sz="2800" spc="-12" dirty="0">
              <a:solidFill>
                <a:srgbClr val="000000"/>
              </a:solidFill>
              <a:latin typeface="Times New Roman" pitchFamily="18" charset="0"/>
              <a:cs typeface="Times New Roman" pitchFamily="18" charset="0"/>
            </a:endParaRPr>
          </a:p>
        </p:txBody>
      </p:sp>
      <p:sp>
        <p:nvSpPr>
          <p:cNvPr id="13" name="object 5"/>
          <p:cNvSpPr txBox="1"/>
          <p:nvPr/>
        </p:nvSpPr>
        <p:spPr>
          <a:xfrm>
            <a:off x="892505" y="21250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4" name="object 5"/>
          <p:cNvSpPr txBox="1"/>
          <p:nvPr/>
        </p:nvSpPr>
        <p:spPr>
          <a:xfrm>
            <a:off x="1044905" y="22774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5" name="object 5"/>
          <p:cNvSpPr txBox="1"/>
          <p:nvPr/>
        </p:nvSpPr>
        <p:spPr>
          <a:xfrm>
            <a:off x="1197305" y="24298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6" name="object 5"/>
          <p:cNvSpPr txBox="1"/>
          <p:nvPr/>
        </p:nvSpPr>
        <p:spPr>
          <a:xfrm>
            <a:off x="1349705" y="25822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7" name="object 5"/>
          <p:cNvSpPr txBox="1"/>
          <p:nvPr/>
        </p:nvSpPr>
        <p:spPr>
          <a:xfrm>
            <a:off x="1502105" y="2734664"/>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
        <p:nvSpPr>
          <p:cNvPr id="18" name="object 5"/>
          <p:cNvSpPr txBox="1"/>
          <p:nvPr/>
        </p:nvSpPr>
        <p:spPr>
          <a:xfrm>
            <a:off x="1752600" y="2819400"/>
            <a:ext cx="2105240"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3" dirty="0">
              <a:solidFill>
                <a:srgbClr val="000000"/>
              </a:solidFill>
              <a:latin typeface="BIIBQK+TimesNewRoman"/>
              <a:cs typeface="BIIBQK+TimesNewRoman"/>
            </a:endParaRPr>
          </a:p>
        </p:txBody>
      </p:sp>
    </p:spTree>
  </p:cSld>
  <p:clrMapOvr>
    <a:masterClrMapping/>
  </p:clrMapOvr>
  <p:transition advTm="18902"/>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8276" y="686608"/>
            <a:ext cx="7580172" cy="487313"/>
          </a:xfrm>
          <a:prstGeom prst="rect">
            <a:avLst/>
          </a:prstGeom>
        </p:spPr>
        <p:txBody>
          <a:bodyPr vert="horz" wrap="square" lIns="0" tIns="0" rIns="0" bIns="0" rtlCol="0">
            <a:spAutoFit/>
          </a:bodyPr>
          <a:lstStyle/>
          <a:p>
            <a:pPr>
              <a:lnSpc>
                <a:spcPts val="3756"/>
              </a:lnSpc>
            </a:pPr>
            <a:r>
              <a:rPr lang="sr-Latn-RS" sz="3600" dirty="0" smtClean="0">
                <a:solidFill>
                  <a:srgbClr val="CC0000"/>
                </a:solidFill>
                <a:latin typeface="NIKMHC+TimesNewRoman,Bold"/>
              </a:rPr>
              <a:t>     </a:t>
            </a:r>
            <a:r>
              <a:rPr lang="en-US" sz="3600" b="1" dirty="0" smtClean="0">
                <a:solidFill>
                  <a:srgbClr val="C00000"/>
                </a:solidFill>
                <a:latin typeface="Times New Roman" pitchFamily="18" charset="0"/>
                <a:cs typeface="Times New Roman" pitchFamily="18" charset="0"/>
              </a:rPr>
              <a:t>Extracellular changes in aging</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487359" y="1695911"/>
            <a:ext cx="8200229" cy="371897"/>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latin typeface="Times New Roman" pitchFamily="18" charset="0"/>
                <a:cs typeface="Times New Roman" pitchFamily="18" charset="0"/>
              </a:rPr>
              <a:t>↓synthesis, and ↑degradation of collagen</a:t>
            </a:r>
            <a:endParaRPr sz="2800" spc="-49" dirty="0">
              <a:solidFill>
                <a:srgbClr val="000000"/>
              </a:solidFill>
              <a:latin typeface="Times New Roman" pitchFamily="18" charset="0"/>
              <a:cs typeface="Times New Roman" pitchFamily="18" charset="0"/>
            </a:endParaRPr>
          </a:p>
        </p:txBody>
      </p:sp>
      <p:sp>
        <p:nvSpPr>
          <p:cNvPr id="5" name="object 5"/>
          <p:cNvSpPr txBox="1"/>
          <p:nvPr/>
        </p:nvSpPr>
        <p:spPr>
          <a:xfrm>
            <a:off x="487362" y="2438400"/>
            <a:ext cx="8504238" cy="743793"/>
          </a:xfrm>
          <a:prstGeom prst="rect">
            <a:avLst/>
          </a:prstGeom>
        </p:spPr>
        <p:txBody>
          <a:bodyPr vert="horz" wrap="square" lIns="0" tIns="0" rIns="0" bIns="0" rtlCol="0">
            <a:spAutoFit/>
          </a:bodyPr>
          <a:lstStyle/>
          <a:p>
            <a:pPr>
              <a:lnSpc>
                <a:spcPts val="2894"/>
              </a:lnSpc>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b="1" dirty="0" smtClean="0">
                <a:latin typeface="Times New Roman" pitchFamily="18" charset="0"/>
                <a:cs typeface="Times New Roman" pitchFamily="18" charset="0"/>
              </a:rPr>
              <a:t>Loss of </a:t>
            </a:r>
            <a:r>
              <a:rPr lang="sr-Latn-RS" sz="2800" b="1" dirty="0" smtClean="0">
                <a:latin typeface="Times New Roman" pitchFamily="18" charset="0"/>
                <a:cs typeface="Times New Roman" pitchFamily="18" charset="0"/>
              </a:rPr>
              <a:t>the </a:t>
            </a:r>
            <a:r>
              <a:rPr lang="en-US" sz="2800" b="1" dirty="0" smtClean="0">
                <a:latin typeface="Times New Roman" pitchFamily="18" charset="0"/>
                <a:cs typeface="Times New Roman" pitchFamily="18" charset="0"/>
              </a:rPr>
              <a:t>elastin</a:t>
            </a:r>
            <a:r>
              <a:rPr lang="en-US" sz="2800" dirty="0" smtClean="0">
                <a:latin typeface="Times New Roman" pitchFamily="18" charset="0"/>
                <a:cs typeface="Times New Roman" pitchFamily="18" charset="0"/>
              </a:rPr>
              <a:t>, change in structure</a:t>
            </a:r>
            <a:r>
              <a:rPr lang="sr-Latn-RS" sz="2800" dirty="0" smtClean="0">
                <a:latin typeface="Times New Roman" pitchFamily="18" charset="0"/>
                <a:cs typeface="Times New Roman" pitchFamily="18" charset="0"/>
              </a:rPr>
              <a:t> of </a:t>
            </a:r>
            <a:r>
              <a:rPr lang="en-US" sz="2800" dirty="0" smtClean="0">
                <a:latin typeface="Times New Roman" pitchFamily="18" charset="0"/>
                <a:cs typeface="Times New Roman" pitchFamily="18" charset="0"/>
              </a:rPr>
              <a:t>proteoglycan - formation of wrinkles</a:t>
            </a:r>
            <a:r>
              <a:rPr lang="sr-Latn-RS" sz="2800" dirty="0" smtClean="0">
                <a:latin typeface="Times New Roman" pitchFamily="18" charset="0"/>
                <a:cs typeface="Times New Roman" pitchFamily="18" charset="0"/>
              </a:rPr>
              <a:t>.</a:t>
            </a:r>
            <a:r>
              <a:rPr lang="sr-Latn-RS" sz="2800" spc="-18" dirty="0" smtClean="0">
                <a:solidFill>
                  <a:srgbClr val="000000"/>
                </a:solidFill>
                <a:latin typeface="Times New Roman" pitchFamily="18" charset="0"/>
                <a:cs typeface="Times New Roman" pitchFamily="18" charset="0"/>
              </a:rPr>
              <a:t>  </a:t>
            </a:r>
            <a:endParaRPr sz="2800" spc="-54" dirty="0">
              <a:solidFill>
                <a:srgbClr val="000000"/>
              </a:solidFill>
              <a:latin typeface="Times New Roman" pitchFamily="18" charset="0"/>
              <a:cs typeface="Times New Roman" pitchFamily="18" charset="0"/>
            </a:endParaRPr>
          </a:p>
        </p:txBody>
      </p:sp>
      <p:sp>
        <p:nvSpPr>
          <p:cNvPr id="6" name="object 6"/>
          <p:cNvSpPr txBox="1"/>
          <p:nvPr/>
        </p:nvSpPr>
        <p:spPr>
          <a:xfrm>
            <a:off x="487357" y="3436760"/>
            <a:ext cx="8272516" cy="743793"/>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Atrophy of skeletal muscles</a:t>
            </a:r>
            <a:r>
              <a:rPr lang="en-US" sz="2800" dirty="0" smtClean="0">
                <a:latin typeface="Times New Roman" pitchFamily="18" charset="0"/>
                <a:cs typeface="Times New Roman" pitchFamily="18" charset="0"/>
              </a:rPr>
              <a:t>, ↓ contractile abilities of smooth muscles</a:t>
            </a:r>
            <a:r>
              <a:rPr lang="sr-Latn-RS" sz="2800" dirty="0" smtClean="0">
                <a:latin typeface="Times New Roman" pitchFamily="18" charset="0"/>
                <a:cs typeface="Times New Roman" pitchFamily="18" charset="0"/>
              </a:rPr>
              <a:t>.</a:t>
            </a:r>
            <a:endParaRPr sz="2800" dirty="0">
              <a:solidFill>
                <a:srgbClr val="000000"/>
              </a:solidFill>
              <a:latin typeface="Times New Roman" pitchFamily="18" charset="0"/>
              <a:cs typeface="Times New Roman" pitchFamily="18" charset="0"/>
            </a:endParaRPr>
          </a:p>
        </p:txBody>
      </p:sp>
    </p:spTree>
  </p:cSld>
  <p:clrMapOvr>
    <a:masterClrMapping/>
  </p:clrMapOvr>
  <p:transition advTm="2263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283970" y="627553"/>
            <a:ext cx="7579647" cy="487313"/>
          </a:xfrm>
          <a:prstGeom prst="rect">
            <a:avLst/>
          </a:prstGeom>
        </p:spPr>
        <p:txBody>
          <a:bodyPr vert="horz" wrap="square" lIns="0" tIns="0" rIns="0" bIns="0" rtlCol="0">
            <a:spAutoFit/>
          </a:bodyPr>
          <a:lstStyle/>
          <a:p>
            <a:pPr>
              <a:lnSpc>
                <a:spcPts val="3756"/>
              </a:lnSpc>
            </a:pPr>
            <a:r>
              <a:rPr lang="sr-Latn-RS" sz="3600" b="1" dirty="0" smtClean="0">
                <a:solidFill>
                  <a:srgbClr val="CC0000"/>
                </a:solidFill>
                <a:latin typeface="NIKMHC+TimesNewRoman,Bold"/>
                <a:cs typeface="Times New Roman" pitchFamily="18" charset="0"/>
              </a:rPr>
              <a:t>   </a:t>
            </a:r>
            <a:r>
              <a:rPr lang="en-US" sz="3600" b="1" dirty="0" smtClean="0">
                <a:solidFill>
                  <a:srgbClr val="C00000"/>
                </a:solidFill>
                <a:latin typeface="Times New Roman" pitchFamily="18" charset="0"/>
                <a:cs typeface="Times New Roman" pitchFamily="18" charset="0"/>
              </a:rPr>
              <a:t> Extracellular changes in aging</a:t>
            </a:r>
            <a:endParaRPr sz="3600" dirty="0">
              <a:solidFill>
                <a:srgbClr val="CC0000"/>
              </a:solidFill>
              <a:latin typeface="NIKMHC+TimesNewRoman,Bold"/>
              <a:cs typeface="NIKMHC+TimesNewRoman,Bold"/>
            </a:endParaRPr>
          </a:p>
        </p:txBody>
      </p:sp>
      <p:sp>
        <p:nvSpPr>
          <p:cNvPr id="4" name="object 4"/>
          <p:cNvSpPr txBox="1"/>
          <p:nvPr/>
        </p:nvSpPr>
        <p:spPr>
          <a:xfrm>
            <a:off x="549271" y="1609805"/>
            <a:ext cx="8200893"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spc="-37" dirty="0">
                <a:solidFill>
                  <a:srgbClr val="000000"/>
                </a:solidFill>
                <a:latin typeface="Times New Roman" pitchFamily="18" charset="0"/>
                <a:cs typeface="Times New Roman" pitchFamily="18" charset="0"/>
              </a:rPr>
              <a:t>Accumulation of </a:t>
            </a:r>
            <a:r>
              <a:rPr lang="en-US" sz="2600" b="1" spc="-37" dirty="0" err="1">
                <a:solidFill>
                  <a:srgbClr val="000000"/>
                </a:solidFill>
                <a:latin typeface="Times New Roman" pitchFamily="18" charset="0"/>
                <a:cs typeface="Times New Roman" pitchFamily="18" charset="0"/>
              </a:rPr>
              <a:t>lipofuscin</a:t>
            </a:r>
            <a:r>
              <a:rPr lang="en-US" sz="2600" spc="-37" dirty="0">
                <a:solidFill>
                  <a:srgbClr val="000000"/>
                </a:solidFill>
                <a:latin typeface="Times New Roman" pitchFamily="18" charset="0"/>
                <a:cs typeface="Times New Roman" pitchFamily="18" charset="0"/>
              </a:rPr>
              <a:t> in secondary granules </a:t>
            </a:r>
            <a:r>
              <a:rPr lang="en-US" sz="2600" spc="-37" dirty="0" smtClean="0">
                <a:solidFill>
                  <a:srgbClr val="000000"/>
                </a:solidFill>
                <a:latin typeface="Times New Roman" pitchFamily="18" charset="0"/>
                <a:cs typeface="Times New Roman" pitchFamily="18" charset="0"/>
              </a:rPr>
              <a:t>of</a:t>
            </a:r>
            <a:endParaRPr lang="sr-Latn-RS" sz="2600" spc="-37" dirty="0" smtClean="0">
              <a:solidFill>
                <a:srgbClr val="000000"/>
              </a:solidFill>
              <a:latin typeface="Times New Roman" pitchFamily="18" charset="0"/>
              <a:cs typeface="Times New Roman" pitchFamily="18" charset="0"/>
            </a:endParaRPr>
          </a:p>
          <a:p>
            <a:pPr>
              <a:lnSpc>
                <a:spcPts val="2896"/>
              </a:lnSpc>
            </a:pPr>
            <a:r>
              <a:rPr lang="sr-Latn-RS" sz="2600" spc="-37" dirty="0">
                <a:solidFill>
                  <a:srgbClr val="000000"/>
                </a:solidFill>
                <a:latin typeface="Times New Roman" pitchFamily="18" charset="0"/>
                <a:cs typeface="Times New Roman" pitchFamily="18" charset="0"/>
              </a:rPr>
              <a:t> </a:t>
            </a:r>
            <a:r>
              <a:rPr lang="sr-Latn-RS" sz="2600" spc="-37" dirty="0" smtClean="0">
                <a:solidFill>
                  <a:srgbClr val="000000"/>
                </a:solidFill>
                <a:latin typeface="Times New Roman" pitchFamily="18" charset="0"/>
                <a:cs typeface="Times New Roman" pitchFamily="18" charset="0"/>
              </a:rPr>
              <a:t>   </a:t>
            </a:r>
            <a:r>
              <a:rPr lang="en-US" sz="2600" spc="-37" dirty="0" smtClean="0">
                <a:solidFill>
                  <a:srgbClr val="000000"/>
                </a:solidFill>
                <a:latin typeface="Times New Roman" pitchFamily="18" charset="0"/>
                <a:cs typeface="Times New Roman" pitchFamily="18" charset="0"/>
              </a:rPr>
              <a:t>lysosomes</a:t>
            </a:r>
            <a:endParaRPr sz="2600" spc="-30" dirty="0">
              <a:solidFill>
                <a:srgbClr val="000000"/>
              </a:solidFill>
              <a:latin typeface="Times New Roman" pitchFamily="18" charset="0"/>
              <a:cs typeface="Times New Roman" pitchFamily="18" charset="0"/>
            </a:endParaRPr>
          </a:p>
        </p:txBody>
      </p:sp>
      <p:sp>
        <p:nvSpPr>
          <p:cNvPr id="6" name="object 6"/>
          <p:cNvSpPr txBox="1"/>
          <p:nvPr/>
        </p:nvSpPr>
        <p:spPr>
          <a:xfrm>
            <a:off x="549275" y="2382223"/>
            <a:ext cx="8744750"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spc="-47" dirty="0">
                <a:solidFill>
                  <a:srgbClr val="000000"/>
                </a:solidFill>
                <a:latin typeface="Times New Roman" pitchFamily="18" charset="0"/>
                <a:cs typeface="Times New Roman" pitchFamily="18" charset="0"/>
              </a:rPr>
              <a:t>Stimulation of melanin synthesis by UV radiation </a:t>
            </a:r>
            <a:endParaRPr lang="sr-Latn-RS" sz="2600" spc="-47" dirty="0">
              <a:solidFill>
                <a:srgbClr val="000000"/>
              </a:solidFill>
              <a:latin typeface="Times New Roman" pitchFamily="18" charset="0"/>
              <a:cs typeface="Times New Roman" pitchFamily="18" charset="0"/>
            </a:endParaRPr>
          </a:p>
          <a:p>
            <a:pPr>
              <a:lnSpc>
                <a:spcPts val="2896"/>
              </a:lnSpc>
            </a:pPr>
            <a:r>
              <a:rPr lang="sr-Latn-RS" sz="2600" spc="-47" dirty="0" smtClean="0">
                <a:solidFill>
                  <a:srgbClr val="000000"/>
                </a:solidFill>
                <a:latin typeface="Times New Roman" pitchFamily="18" charset="0"/>
                <a:cs typeface="Times New Roman" pitchFamily="18" charset="0"/>
              </a:rPr>
              <a:t>    </a:t>
            </a:r>
            <a:r>
              <a:rPr lang="en-US" sz="2600" spc="-47" dirty="0" smtClean="0">
                <a:solidFill>
                  <a:srgbClr val="000000"/>
                </a:solidFill>
                <a:latin typeface="Times New Roman" pitchFamily="18" charset="0"/>
                <a:cs typeface="Times New Roman" pitchFamily="18" charset="0"/>
              </a:rPr>
              <a:t>in </a:t>
            </a:r>
            <a:r>
              <a:rPr lang="en-US" sz="2600" spc="-47" dirty="0">
                <a:solidFill>
                  <a:srgbClr val="000000"/>
                </a:solidFill>
                <a:latin typeface="Times New Roman" pitchFamily="18" charset="0"/>
                <a:cs typeface="Times New Roman" pitchFamily="18" charset="0"/>
              </a:rPr>
              <a:t>melanocytes</a:t>
            </a:r>
            <a:endParaRPr sz="2600" dirty="0">
              <a:solidFill>
                <a:srgbClr val="000000"/>
              </a:solidFill>
              <a:latin typeface="Times New Roman" pitchFamily="18" charset="0"/>
              <a:cs typeface="Times New Roman" pitchFamily="18" charset="0"/>
            </a:endParaRPr>
          </a:p>
        </p:txBody>
      </p:sp>
      <p:sp>
        <p:nvSpPr>
          <p:cNvPr id="8" name="object 8"/>
          <p:cNvSpPr txBox="1"/>
          <p:nvPr/>
        </p:nvSpPr>
        <p:spPr>
          <a:xfrm>
            <a:off x="549262" y="3145617"/>
            <a:ext cx="8511481" cy="1487587"/>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Accumulation of melanin </a:t>
            </a:r>
            <a:r>
              <a:rPr lang="en-US" sz="2600" dirty="0" smtClean="0">
                <a:latin typeface="Times New Roman" pitchFamily="18" charset="0"/>
                <a:cs typeface="Times New Roman" pitchFamily="18" charset="0"/>
              </a:rPr>
              <a:t>in skin cells, </a:t>
            </a:r>
            <a:r>
              <a:rPr lang="sr-Latn-RS" sz="2600" dirty="0" smtClean="0">
                <a:latin typeface="Times New Roman" pitchFamily="18" charset="0"/>
                <a:cs typeface="Times New Roman" pitchFamily="18" charset="0"/>
              </a:rPr>
              <a:t>and </a:t>
            </a:r>
            <a:r>
              <a:rPr lang="en-US" sz="2600" b="1" dirty="0" smtClean="0">
                <a:latin typeface="Times New Roman" pitchFamily="18" charset="0"/>
                <a:cs typeface="Times New Roman" pitchFamily="18" charset="0"/>
              </a:rPr>
              <a:t>formation </a:t>
            </a:r>
            <a:endParaRPr lang="sr-Latn-RS" sz="2600" b="1" dirty="0">
              <a:latin typeface="Times New Roman" pitchFamily="18" charset="0"/>
              <a:cs typeface="Times New Roman" pitchFamily="18" charset="0"/>
            </a:endParaRPr>
          </a:p>
          <a:p>
            <a:pPr>
              <a:lnSpc>
                <a:spcPts val="2896"/>
              </a:lnSpc>
            </a:pPr>
            <a:r>
              <a:rPr lang="sr-Latn-RS" sz="2600" b="1" dirty="0" smtClean="0">
                <a:latin typeface="Times New Roman" pitchFamily="18" charset="0"/>
                <a:cs typeface="Times New Roman" pitchFamily="18" charset="0"/>
              </a:rPr>
              <a:t>    of </a:t>
            </a:r>
            <a:r>
              <a:rPr lang="en-US" sz="2600" b="1" dirty="0">
                <a:latin typeface="Times New Roman" pitchFamily="18" charset="0"/>
                <a:cs typeface="Times New Roman" pitchFamily="18" charset="0"/>
              </a:rPr>
              <a:t>age </a:t>
            </a:r>
            <a:r>
              <a:rPr lang="en-US" sz="2600" b="1" dirty="0" smtClean="0">
                <a:latin typeface="Times New Roman" pitchFamily="18" charset="0"/>
                <a:cs typeface="Times New Roman" pitchFamily="18" charset="0"/>
              </a:rPr>
              <a:t>freckles</a:t>
            </a:r>
            <a:endParaRPr lang="sr-Latn-RS" sz="2600" dirty="0" smtClean="0">
              <a:latin typeface="Times New Roman" pitchFamily="18" charset="0"/>
              <a:cs typeface="Times New Roman" pitchFamily="18" charset="0"/>
            </a:endParaRPr>
          </a:p>
          <a:p>
            <a:pPr>
              <a:lnSpc>
                <a:spcPts val="2896"/>
              </a:lnSpc>
            </a:pP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Dystrophic calcification </a:t>
            </a:r>
            <a:r>
              <a:rPr lang="en-US" sz="2600" dirty="0" smtClean="0">
                <a:latin typeface="Times New Roman" pitchFamily="18" charset="0"/>
                <a:cs typeface="Times New Roman" pitchFamily="18" charset="0"/>
              </a:rPr>
              <a:t>of blood vessel walls and </a:t>
            </a:r>
            <a:endParaRPr lang="sr-Latn-RS" sz="2600" dirty="0">
              <a:latin typeface="Times New Roman" pitchFamily="18" charset="0"/>
              <a:cs typeface="Times New Roman" pitchFamily="18" charset="0"/>
            </a:endParaRPr>
          </a:p>
          <a:p>
            <a:pPr>
              <a:lnSpc>
                <a:spcPts val="2896"/>
              </a:lnSpc>
            </a:pP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arteriosclerosis</a:t>
            </a:r>
            <a:r>
              <a:rPr lang="sr-Latn-RS" sz="2600" dirty="0" smtClean="0">
                <a:latin typeface="Times New Roman" pitchFamily="18" charset="0"/>
                <a:cs typeface="Times New Roman" pitchFamily="18" charset="0"/>
              </a:rPr>
              <a:t>.</a:t>
            </a:r>
            <a:endParaRPr sz="2600" spc="-20" dirty="0">
              <a:solidFill>
                <a:srgbClr val="000000"/>
              </a:solidFill>
              <a:latin typeface="Times New Roman" pitchFamily="18" charset="0"/>
              <a:cs typeface="Times New Roman" pitchFamily="18" charset="0"/>
            </a:endParaRPr>
          </a:p>
        </p:txBody>
      </p:sp>
    </p:spTree>
  </p:cSld>
  <p:clrMapOvr>
    <a:masterClrMapping/>
  </p:clrMapOvr>
  <p:transition advTm="23941"/>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048002" y="625229"/>
            <a:ext cx="3676150" cy="525785"/>
          </a:xfrm>
          <a:prstGeom prst="rect">
            <a:avLst/>
          </a:prstGeom>
        </p:spPr>
        <p:txBody>
          <a:bodyPr vert="horz" wrap="square" lIns="0" tIns="0" rIns="0" bIns="0" rtlCol="0">
            <a:spAutoFit/>
          </a:bodyPr>
          <a:lstStyle/>
          <a:p>
            <a:pPr>
              <a:lnSpc>
                <a:spcPts val="4149"/>
              </a:lnSpc>
            </a:pPr>
            <a:r>
              <a:rPr lang="sr-Latn-RS" sz="4000" spc="-21" dirty="0" smtClean="0">
                <a:solidFill>
                  <a:srgbClr val="CC0000"/>
                </a:solidFill>
                <a:latin typeface="NIKMHC+TimesNewRoman,Bold"/>
              </a:rPr>
              <a:t>     </a:t>
            </a:r>
            <a:r>
              <a:rPr lang="en-US" sz="4000" b="1" dirty="0" err="1" smtClean="0">
                <a:solidFill>
                  <a:srgbClr val="C00000"/>
                </a:solidFill>
                <a:latin typeface="Times New Roman" pitchFamily="18" charset="0"/>
                <a:cs typeface="Times New Roman" pitchFamily="18" charset="0"/>
              </a:rPr>
              <a:t>Lipofuscin</a:t>
            </a:r>
            <a:endParaRPr sz="4000" b="1" spc="-21" dirty="0">
              <a:solidFill>
                <a:srgbClr val="C00000"/>
              </a:solidFill>
              <a:latin typeface="Times New Roman" pitchFamily="18" charset="0"/>
              <a:cs typeface="Times New Roman" pitchFamily="18" charset="0"/>
            </a:endParaRPr>
          </a:p>
        </p:txBody>
      </p:sp>
      <p:sp>
        <p:nvSpPr>
          <p:cNvPr id="4" name="object 4"/>
          <p:cNvSpPr txBox="1"/>
          <p:nvPr/>
        </p:nvSpPr>
        <p:spPr>
          <a:xfrm>
            <a:off x="549275" y="1600201"/>
            <a:ext cx="8442325"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t>
            </a:r>
            <a:r>
              <a:rPr lang="en-US" sz="2600" b="1" dirty="0" smtClean="0">
                <a:latin typeface="Times New Roman" pitchFamily="18" charset="0"/>
                <a:cs typeface="Times New Roman" pitchFamily="18" charset="0"/>
              </a:rPr>
              <a:t>senile</a:t>
            </a:r>
            <a:r>
              <a:rPr lang="en-US" sz="2600" dirty="0" smtClean="0">
                <a:latin typeface="Times New Roman" pitchFamily="18" charset="0"/>
                <a:cs typeface="Times New Roman" pitchFamily="18" charset="0"/>
              </a:rPr>
              <a:t>" pigment that accumulates in the larger amount in </a:t>
            </a:r>
            <a:r>
              <a:rPr lang="en-US" sz="2600" dirty="0" err="1" smtClean="0">
                <a:latin typeface="Times New Roman" pitchFamily="18" charset="0"/>
                <a:cs typeface="Times New Roman" pitchFamily="18" charset="0"/>
              </a:rPr>
              <a:t>postmitotic</a:t>
            </a:r>
            <a:r>
              <a:rPr lang="en-US" sz="2600" dirty="0" smtClean="0">
                <a:latin typeface="Times New Roman" pitchFamily="18" charset="0"/>
                <a:cs typeface="Times New Roman" pitchFamily="18" charset="0"/>
              </a:rPr>
              <a:t> long-lived cells (</a:t>
            </a:r>
            <a:r>
              <a:rPr lang="en-US" sz="2600" dirty="0" err="1" smtClean="0">
                <a:latin typeface="Times New Roman" pitchFamily="18" charset="0"/>
                <a:cs typeface="Times New Roman" pitchFamily="18" charset="0"/>
              </a:rPr>
              <a:t>cardiomyocytes</a:t>
            </a:r>
            <a:r>
              <a:rPr lang="en-US" sz="2600" dirty="0" smtClean="0">
                <a:latin typeface="Times New Roman" pitchFamily="18" charset="0"/>
                <a:cs typeface="Times New Roman" pitchFamily="18" charset="0"/>
              </a:rPr>
              <a:t> and neurons)</a:t>
            </a:r>
            <a:r>
              <a:rPr lang="sr-Latn-RS" sz="2600" dirty="0" smtClean="0">
                <a:latin typeface="Times New Roman" pitchFamily="18" charset="0"/>
                <a:cs typeface="Times New Roman" pitchFamily="18" charset="0"/>
              </a:rPr>
              <a:t>.</a:t>
            </a:r>
            <a:endParaRPr sz="2600" spc="-27" dirty="0">
              <a:solidFill>
                <a:srgbClr val="000000"/>
              </a:solidFill>
              <a:latin typeface="Times New Roman" pitchFamily="18" charset="0"/>
              <a:cs typeface="Times New Roman" pitchFamily="18" charset="0"/>
            </a:endParaRPr>
          </a:p>
        </p:txBody>
      </p:sp>
      <p:sp>
        <p:nvSpPr>
          <p:cNvPr id="5" name="object 5"/>
          <p:cNvSpPr txBox="1"/>
          <p:nvPr/>
        </p:nvSpPr>
        <p:spPr>
          <a:xfrm>
            <a:off x="549288" y="2849838"/>
            <a:ext cx="6401571" cy="371897"/>
          </a:xfrm>
          <a:prstGeom prst="rect">
            <a:avLst/>
          </a:prstGeom>
        </p:spPr>
        <p:txBody>
          <a:bodyPr vert="horz" wrap="square" lIns="0" tIns="0" rIns="0" bIns="0" rtlCol="0">
            <a:spAutoFit/>
          </a:bodyPr>
          <a:lstStyle/>
          <a:p>
            <a:pPr>
              <a:lnSpc>
                <a:spcPts val="2894"/>
              </a:lnSpc>
            </a:pPr>
            <a:r>
              <a:rPr sz="2600">
                <a:solidFill>
                  <a:srgbClr val="000000"/>
                </a:solidFill>
                <a:latin typeface="Times New Roman" pitchFamily="18" charset="0"/>
                <a:cs typeface="Times New Roman" pitchFamily="18" charset="0"/>
              </a:rPr>
              <a:t>•</a:t>
            </a:r>
            <a:r>
              <a:rPr sz="2600" spc="1022">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Present in liver, heart, neurons</a:t>
            </a:r>
            <a:endParaRPr sz="2600" spc="-47" dirty="0">
              <a:solidFill>
                <a:srgbClr val="000000"/>
              </a:solidFill>
              <a:latin typeface="Times New Roman" pitchFamily="18" charset="0"/>
              <a:cs typeface="Times New Roman" pitchFamily="18" charset="0"/>
            </a:endParaRPr>
          </a:p>
        </p:txBody>
      </p:sp>
      <p:sp>
        <p:nvSpPr>
          <p:cNvPr id="6" name="object 6"/>
          <p:cNvSpPr txBox="1"/>
          <p:nvPr/>
        </p:nvSpPr>
        <p:spPr>
          <a:xfrm>
            <a:off x="549292" y="3450937"/>
            <a:ext cx="8755677" cy="371897"/>
          </a:xfrm>
          <a:prstGeom prst="rect">
            <a:avLst/>
          </a:prstGeom>
        </p:spPr>
        <p:txBody>
          <a:bodyPr vert="horz" wrap="square" lIns="0" tIns="0" rIns="0" bIns="0" rtlCol="0">
            <a:spAutoFit/>
          </a:bodyPr>
          <a:lstStyle/>
          <a:p>
            <a:pPr>
              <a:lnSpc>
                <a:spcPts val="2894"/>
              </a:lnSpc>
            </a:pPr>
            <a:r>
              <a:rPr sz="2600">
                <a:solidFill>
                  <a:srgbClr val="000000"/>
                </a:solidFill>
                <a:latin typeface="Times New Roman" pitchFamily="18" charset="0"/>
                <a:cs typeface="Times New Roman" pitchFamily="18" charset="0"/>
              </a:rPr>
              <a:t>•</a:t>
            </a:r>
            <a:r>
              <a:rPr sz="2600" spc="1022">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Composed of cross-linked proteins and lipids</a:t>
            </a:r>
            <a:endParaRPr sz="2600" dirty="0">
              <a:solidFill>
                <a:srgbClr val="000000"/>
              </a:solidFill>
              <a:latin typeface="Times New Roman" pitchFamily="18" charset="0"/>
              <a:cs typeface="Times New Roman" pitchFamily="18" charset="0"/>
            </a:endParaRPr>
          </a:p>
        </p:txBody>
      </p:sp>
      <p:sp>
        <p:nvSpPr>
          <p:cNvPr id="8" name="object 8"/>
          <p:cNvSpPr txBox="1"/>
          <p:nvPr/>
        </p:nvSpPr>
        <p:spPr>
          <a:xfrm>
            <a:off x="609600" y="3962400"/>
            <a:ext cx="6553200" cy="371897"/>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It gives a yellow-brown color to the</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cells</a:t>
            </a:r>
            <a:endParaRPr sz="2600" spc="-36" dirty="0">
              <a:solidFill>
                <a:srgbClr val="000000"/>
              </a:solidFill>
              <a:latin typeface="Times New Roman" pitchFamily="18" charset="0"/>
              <a:cs typeface="Times New Roman" pitchFamily="18" charset="0"/>
            </a:endParaRPr>
          </a:p>
        </p:txBody>
      </p:sp>
      <p:sp>
        <p:nvSpPr>
          <p:cNvPr id="9" name="object 9"/>
          <p:cNvSpPr txBox="1"/>
          <p:nvPr/>
        </p:nvSpPr>
        <p:spPr>
          <a:xfrm>
            <a:off x="549303" y="4776553"/>
            <a:ext cx="7912153" cy="743793"/>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Accumulation of </a:t>
            </a:r>
            <a:r>
              <a:rPr lang="en-US" sz="2600" dirty="0" err="1" smtClean="0">
                <a:latin typeface="Times New Roman" pitchFamily="18" charset="0"/>
                <a:cs typeface="Times New Roman" pitchFamily="18" charset="0"/>
              </a:rPr>
              <a:t>lipofuscin</a:t>
            </a:r>
            <a:r>
              <a:rPr lang="en-US" sz="2600" dirty="0" smtClean="0">
                <a:latin typeface="Times New Roman" pitchFamily="18" charset="0"/>
                <a:cs typeface="Times New Roman" pitchFamily="18" charset="0"/>
              </a:rPr>
              <a:t> due to incomplete</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degradation of proteins, lipids and damaged organelles.</a:t>
            </a:r>
            <a:endParaRPr sz="2600" spc="-30" dirty="0">
              <a:solidFill>
                <a:srgbClr val="000000"/>
              </a:solidFill>
              <a:latin typeface="Times New Roman" pitchFamily="18" charset="0"/>
              <a:cs typeface="Times New Roman" pitchFamily="18" charset="0"/>
            </a:endParaRPr>
          </a:p>
        </p:txBody>
      </p:sp>
      <p:sp>
        <p:nvSpPr>
          <p:cNvPr id="10" name="object 7"/>
          <p:cNvSpPr txBox="1"/>
          <p:nvPr/>
        </p:nvSpPr>
        <p:spPr>
          <a:xfrm>
            <a:off x="892513" y="3813253"/>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
        <p:nvSpPr>
          <p:cNvPr id="11" name="object 7"/>
          <p:cNvSpPr txBox="1"/>
          <p:nvPr/>
        </p:nvSpPr>
        <p:spPr>
          <a:xfrm>
            <a:off x="1044913" y="3965653"/>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
        <p:nvSpPr>
          <p:cNvPr id="12" name="object 7"/>
          <p:cNvSpPr txBox="1"/>
          <p:nvPr/>
        </p:nvSpPr>
        <p:spPr>
          <a:xfrm>
            <a:off x="1143000" y="4114800"/>
            <a:ext cx="169687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0" dirty="0">
              <a:solidFill>
                <a:srgbClr val="000000"/>
              </a:solidFill>
              <a:latin typeface="NIKMHC+TimesNewRoman,Bold"/>
              <a:cs typeface="NIKMHC+TimesNewRoman,Bold"/>
            </a:endParaRPr>
          </a:p>
        </p:txBody>
      </p:sp>
    </p:spTree>
  </p:cSld>
  <p:clrMapOvr>
    <a:masterClrMapping/>
  </p:clrMapOvr>
  <p:transition advTm="3605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762000" y="291543"/>
            <a:ext cx="8042450" cy="974626"/>
          </a:xfrm>
          <a:prstGeom prst="rect">
            <a:avLst/>
          </a:prstGeom>
        </p:spPr>
        <p:txBody>
          <a:bodyPr vert="horz" wrap="square" lIns="0" tIns="0" rIns="0" bIns="0" rtlCol="0">
            <a:spAutoFit/>
          </a:bodyPr>
          <a:lstStyle/>
          <a:p>
            <a:pPr algn="ctr">
              <a:lnSpc>
                <a:spcPts val="3756"/>
              </a:lnSpc>
            </a:pPr>
            <a:r>
              <a:rPr lang="sr-Latn-RS" sz="3600"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Changes in organs and organ systems </a:t>
            </a:r>
            <a:r>
              <a:rPr lang="sr-Latn-RS" sz="3600" b="1" dirty="0" smtClean="0">
                <a:solidFill>
                  <a:srgbClr val="C00000"/>
                </a:solidFill>
                <a:latin typeface="Times New Roman" pitchFamily="18" charset="0"/>
                <a:cs typeface="Times New Roman" pitchFamily="18" charset="0"/>
              </a:rPr>
              <a:t>  </a:t>
            </a:r>
            <a:r>
              <a:rPr lang="en-US" sz="3600" b="1" dirty="0" smtClean="0">
                <a:solidFill>
                  <a:srgbClr val="C00000"/>
                </a:solidFill>
                <a:latin typeface="Times New Roman" pitchFamily="18" charset="0"/>
                <a:cs typeface="Times New Roman" pitchFamily="18" charset="0"/>
              </a:rPr>
              <a:t>during aging</a:t>
            </a:r>
            <a:r>
              <a:rPr sz="3600" b="1" dirty="0" smtClean="0">
                <a:solidFill>
                  <a:srgbClr val="C00000"/>
                </a:solidFill>
                <a:latin typeface="Times New Roman" pitchFamily="18" charset="0"/>
                <a:cs typeface="Times New Roman" pitchFamily="18" charset="0"/>
              </a:rPr>
              <a:t> </a:t>
            </a:r>
            <a:endParaRPr sz="3600" b="1" spc="10" dirty="0">
              <a:solidFill>
                <a:srgbClr val="C00000"/>
              </a:solidFill>
              <a:latin typeface="Times New Roman" pitchFamily="18" charset="0"/>
              <a:cs typeface="Times New Roman" pitchFamily="18" charset="0"/>
            </a:endParaRPr>
          </a:p>
        </p:txBody>
      </p:sp>
    </p:spTree>
  </p:cSld>
  <p:clrMapOvr>
    <a:masterClrMapping/>
  </p:clrMapOvr>
  <p:transition advTm="5096"/>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03020" y="568345"/>
            <a:ext cx="7326938"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skin integrity</a:t>
            </a:r>
            <a:endParaRPr sz="4000" b="1" spc="-72" dirty="0">
              <a:solidFill>
                <a:srgbClr val="C00000"/>
              </a:solidFill>
              <a:latin typeface="Times New Roman" pitchFamily="18" charset="0"/>
              <a:cs typeface="Times New Roman" pitchFamily="18" charset="0"/>
            </a:endParaRPr>
          </a:p>
        </p:txBody>
      </p:sp>
    </p:spTree>
  </p:cSld>
  <p:clrMapOvr>
    <a:masterClrMapping/>
  </p:clrMapOvr>
  <p:transition advTm="4883"/>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5873" y="351553"/>
            <a:ext cx="733275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skin integrity</a:t>
            </a:r>
            <a:endParaRPr lang="sr-Latn-RS" sz="4000" b="1" spc="-72" dirty="0" smtClean="0">
              <a:solidFill>
                <a:srgbClr val="C00000"/>
              </a:solidFill>
              <a:latin typeface="Times New Roman" pitchFamily="18" charset="0"/>
              <a:cs typeface="Times New Roman" pitchFamily="18" charset="0"/>
            </a:endParaRPr>
          </a:p>
        </p:txBody>
      </p:sp>
      <p:sp>
        <p:nvSpPr>
          <p:cNvPr id="4" name="object 4"/>
          <p:cNvSpPr txBox="1"/>
          <p:nvPr/>
        </p:nvSpPr>
        <p:spPr>
          <a:xfrm>
            <a:off x="549271" y="1466930"/>
            <a:ext cx="5660369"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en-US" sz="2600"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Thinner, drier, wrinkled skin </a:t>
            </a:r>
            <a:r>
              <a:rPr lang="en-US" sz="2600" dirty="0" smtClean="0">
                <a:latin typeface="Times New Roman" pitchFamily="18" charset="0"/>
                <a:cs typeface="Times New Roman" pitchFamily="18" charset="0"/>
              </a:rPr>
              <a:t>with altered pigmentation</a:t>
            </a:r>
            <a:r>
              <a:rPr sz="2600" spc="43" dirty="0" smtClean="0">
                <a:solidFill>
                  <a:srgbClr val="000000"/>
                </a:solidFill>
                <a:latin typeface="Times New Roman" pitchFamily="18" charset="0"/>
                <a:cs typeface="Times New Roman" pitchFamily="18" charset="0"/>
              </a:rPr>
              <a:t> </a:t>
            </a:r>
            <a:endParaRPr sz="2600" spc="-55" dirty="0">
              <a:solidFill>
                <a:srgbClr val="000000"/>
              </a:solidFill>
              <a:latin typeface="Times New Roman" pitchFamily="18" charset="0"/>
              <a:cs typeface="Times New Roman" pitchFamily="18" charset="0"/>
            </a:endParaRPr>
          </a:p>
        </p:txBody>
      </p:sp>
      <p:sp>
        <p:nvSpPr>
          <p:cNvPr id="8" name="object 8"/>
          <p:cNvSpPr txBox="1"/>
          <p:nvPr/>
        </p:nvSpPr>
        <p:spPr>
          <a:xfrm>
            <a:off x="552775" y="2385629"/>
            <a:ext cx="6394799" cy="743793"/>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Reduction in the number of capillary loops </a:t>
            </a:r>
            <a:endParaRPr lang="sr-Latn-RS" sz="2600" dirty="0" smtClean="0">
              <a:latin typeface="Times New Roman" pitchFamily="18" charset="0"/>
              <a:cs typeface="Times New Roman" pitchFamily="18" charset="0"/>
            </a:endParaRPr>
          </a:p>
          <a:p>
            <a:pPr>
              <a:lnSpc>
                <a:spcPts val="2894"/>
              </a:lnSpc>
            </a:pPr>
            <a:r>
              <a:rPr lang="en-US" sz="2600" dirty="0" smtClean="0">
                <a:latin typeface="Times New Roman" pitchFamily="18" charset="0"/>
                <a:cs typeface="Times New Roman" pitchFamily="18" charset="0"/>
              </a:rPr>
              <a:t>• Decrease in the number of melanocytes</a:t>
            </a:r>
            <a:endParaRPr sz="2600" spc="-20" dirty="0">
              <a:solidFill>
                <a:srgbClr val="000000"/>
              </a:solidFill>
              <a:latin typeface="Times New Roman" pitchFamily="18" charset="0"/>
              <a:cs typeface="Times New Roman" pitchFamily="18" charset="0"/>
            </a:endParaRPr>
          </a:p>
        </p:txBody>
      </p:sp>
      <p:sp>
        <p:nvSpPr>
          <p:cNvPr id="9" name="object 9"/>
          <p:cNvSpPr txBox="1"/>
          <p:nvPr/>
        </p:nvSpPr>
        <p:spPr>
          <a:xfrm>
            <a:off x="549269" y="3282459"/>
            <a:ext cx="5956356"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en-US" sz="2600" dirty="0" smtClean="0">
                <a:latin typeface="Times New Roman" pitchFamily="18" charset="0"/>
                <a:cs typeface="Times New Roman" pitchFamily="18" charset="0"/>
              </a:rPr>
              <a:t> Decrease in the number of Langerhans cells</a:t>
            </a:r>
            <a:r>
              <a:rPr lang="sr-Latn-RS" sz="2600" dirty="0" smtClean="0">
                <a:latin typeface="Times New Roman" pitchFamily="18" charset="0"/>
                <a:cs typeface="Times New Roman" pitchFamily="18" charset="0"/>
              </a:rPr>
              <a:t>.</a:t>
            </a:r>
            <a:endParaRPr sz="2600" spc="-31" dirty="0">
              <a:solidFill>
                <a:srgbClr val="000000"/>
              </a:solidFill>
              <a:latin typeface="Times New Roman" pitchFamily="18" charset="0"/>
              <a:cs typeface="Times New Roman" pitchFamily="18" charset="0"/>
            </a:endParaRPr>
          </a:p>
        </p:txBody>
      </p:sp>
      <p:sp>
        <p:nvSpPr>
          <p:cNvPr id="11" name="object 11"/>
          <p:cNvSpPr txBox="1"/>
          <p:nvPr/>
        </p:nvSpPr>
        <p:spPr>
          <a:xfrm>
            <a:off x="549269" y="4167231"/>
            <a:ext cx="5775332" cy="1628651"/>
          </a:xfrm>
          <a:prstGeom prst="rect">
            <a:avLst/>
          </a:prstGeom>
        </p:spPr>
        <p:txBody>
          <a:bodyPr vert="horz" wrap="square" lIns="0" tIns="0" rIns="0" bIns="0" rtlCol="0">
            <a:spAutoFit/>
          </a:bodyPr>
          <a:lstStyle/>
          <a:p>
            <a:pPr marL="8" marR="0">
              <a:lnSpc>
                <a:spcPts val="2896"/>
              </a:lnSpc>
              <a:spcBef>
                <a:spcPts val="0"/>
              </a:spcBef>
              <a:spcAft>
                <a:spcPts val="0"/>
              </a:spcAft>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Decline in defensive ability </a:t>
            </a:r>
            <a:endParaRPr lang="sr-Latn-RS" sz="2600" dirty="0" smtClean="0">
              <a:latin typeface="Times New Roman" pitchFamily="18" charset="0"/>
              <a:cs typeface="Times New Roman" pitchFamily="18" charset="0"/>
            </a:endParaRPr>
          </a:p>
          <a:p>
            <a:pPr marL="8" marR="0">
              <a:lnSpc>
                <a:spcPts val="2896"/>
              </a:lnSpc>
              <a:spcBef>
                <a:spcPts val="0"/>
              </a:spcBef>
              <a:spcAft>
                <a:spcPts val="0"/>
              </a:spcAft>
            </a:pPr>
            <a:r>
              <a:rPr lang="en-US" sz="2600" dirty="0" smtClean="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Increasing the transparency of the skin</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a:t>
            </a:r>
            <a:r>
              <a:rPr lang="sr-Latn-RS" sz="2600" dirty="0" smtClean="0">
                <a:latin typeface="Times New Roman" pitchFamily="18" charset="0"/>
                <a:cs typeface="Times New Roman" pitchFamily="18" charset="0"/>
              </a:rPr>
              <a:t>skin like</a:t>
            </a:r>
            <a:r>
              <a:rPr lang="en-US" sz="2600" dirty="0" smtClean="0">
                <a:latin typeface="Times New Roman" pitchFamily="18" charset="0"/>
                <a:cs typeface="Times New Roman" pitchFamily="18" charset="0"/>
              </a:rPr>
              <a:t> paper")</a:t>
            </a:r>
            <a:r>
              <a:rPr lang="sr-Latn-RS" sz="2600" dirty="0" smtClean="0">
                <a:latin typeface="Times New Roman" pitchFamily="18" charset="0"/>
                <a:cs typeface="Times New Roman" pitchFamily="18" charset="0"/>
              </a:rPr>
              <a:t>.</a:t>
            </a:r>
            <a:endParaRPr sz="2600" spc="-55" dirty="0" smtClean="0">
              <a:solidFill>
                <a:srgbClr val="000000"/>
              </a:solidFill>
              <a:latin typeface="Times New Roman" pitchFamily="18" charset="0"/>
              <a:cs typeface="Times New Roman" pitchFamily="18" charset="0"/>
            </a:endParaRPr>
          </a:p>
          <a:p>
            <a:pPr marL="352737" marR="0">
              <a:lnSpc>
                <a:spcPts val="2894"/>
              </a:lnSpc>
              <a:spcBef>
                <a:spcPts val="1110"/>
              </a:spcBef>
              <a:spcAft>
                <a:spcPts val="0"/>
              </a:spcAft>
            </a:pPr>
            <a:endParaRPr sz="2600" spc="-20" dirty="0">
              <a:solidFill>
                <a:srgbClr val="000000"/>
              </a:solidFill>
              <a:latin typeface="Times New Roman" pitchFamily="18" charset="0"/>
              <a:cs typeface="Times New Roman" pitchFamily="18" charset="0"/>
            </a:endParaRPr>
          </a:p>
        </p:txBody>
      </p:sp>
      <p:sp>
        <p:nvSpPr>
          <p:cNvPr id="12" name="object 5"/>
          <p:cNvSpPr txBox="1"/>
          <p:nvPr/>
        </p:nvSpPr>
        <p:spPr>
          <a:xfrm>
            <a:off x="892493" y="1896202"/>
            <a:ext cx="4111649"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3" name="object 5"/>
          <p:cNvSpPr txBox="1"/>
          <p:nvPr/>
        </p:nvSpPr>
        <p:spPr>
          <a:xfrm>
            <a:off x="990600" y="1981200"/>
            <a:ext cx="4111649"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6" name="object 7"/>
          <p:cNvSpPr txBox="1"/>
          <p:nvPr/>
        </p:nvSpPr>
        <p:spPr>
          <a:xfrm>
            <a:off x="1044896" y="2983196"/>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17" name="object 7"/>
          <p:cNvSpPr txBox="1"/>
          <p:nvPr/>
        </p:nvSpPr>
        <p:spPr>
          <a:xfrm>
            <a:off x="1197296" y="3135596"/>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18" name="object 7"/>
          <p:cNvSpPr txBox="1"/>
          <p:nvPr/>
        </p:nvSpPr>
        <p:spPr>
          <a:xfrm>
            <a:off x="1349696" y="2910562"/>
            <a:ext cx="1832416"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12" dirty="0">
              <a:solidFill>
                <a:srgbClr val="000000"/>
              </a:solidFill>
              <a:latin typeface="NIKMHC+TimesNewRoman,Bold"/>
              <a:cs typeface="NIKMHC+TimesNewRoman,Bold"/>
            </a:endParaRPr>
          </a:p>
        </p:txBody>
      </p:sp>
      <p:sp>
        <p:nvSpPr>
          <p:cNvPr id="23" name="object 10"/>
          <p:cNvSpPr txBox="1"/>
          <p:nvPr/>
        </p:nvSpPr>
        <p:spPr>
          <a:xfrm>
            <a:off x="892495" y="47956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
        <p:nvSpPr>
          <p:cNvPr id="24" name="object 10"/>
          <p:cNvSpPr txBox="1"/>
          <p:nvPr/>
        </p:nvSpPr>
        <p:spPr>
          <a:xfrm>
            <a:off x="1044895" y="49480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
        <p:nvSpPr>
          <p:cNvPr id="25" name="object 10"/>
          <p:cNvSpPr txBox="1"/>
          <p:nvPr/>
        </p:nvSpPr>
        <p:spPr>
          <a:xfrm>
            <a:off x="1197295" y="5100409"/>
            <a:ext cx="148655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3" dirty="0">
              <a:solidFill>
                <a:srgbClr val="000000"/>
              </a:solidFill>
              <a:latin typeface="BIIBQK+TimesNewRoman"/>
              <a:cs typeface="BIIBQK+TimesNewRoman"/>
            </a:endParaRPr>
          </a:p>
        </p:txBody>
      </p:sp>
    </p:spTree>
  </p:cSld>
  <p:clrMapOvr>
    <a:masterClrMapping/>
  </p:clrMapOvr>
  <p:transition advTm="35359"/>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8467"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79475" y="614446"/>
            <a:ext cx="7332751"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Aging and skin integrity</a:t>
            </a:r>
            <a:endParaRPr sz="4000" spc="-72" dirty="0">
              <a:solidFill>
                <a:srgbClr val="C00000"/>
              </a:solidFill>
              <a:latin typeface="NIKMHC+TimesNewRoman,Bold"/>
              <a:cs typeface="NIKMHC+TimesNewRoman,Bold"/>
            </a:endParaRPr>
          </a:p>
        </p:txBody>
      </p:sp>
      <p:sp>
        <p:nvSpPr>
          <p:cNvPr id="4" name="object 4"/>
          <p:cNvSpPr txBox="1"/>
          <p:nvPr/>
        </p:nvSpPr>
        <p:spPr>
          <a:xfrm>
            <a:off x="549271" y="1695911"/>
            <a:ext cx="5165729"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The atrophy of the </a:t>
            </a:r>
            <a:r>
              <a:rPr lang="sr-Latn-RS" sz="2600" b="1" dirty="0" smtClean="0">
                <a:latin typeface="Times New Roman" pitchFamily="18" charset="0"/>
                <a:cs typeface="Times New Roman" pitchFamily="18" charset="0"/>
              </a:rPr>
              <a:t>a</a:t>
            </a:r>
            <a:r>
              <a:rPr lang="en-US" sz="2600" b="1" dirty="0" err="1" smtClean="0">
                <a:latin typeface="Times New Roman" pitchFamily="18" charset="0"/>
                <a:cs typeface="Times New Roman" pitchFamily="18" charset="0"/>
              </a:rPr>
              <a:t>pocrine</a:t>
            </a:r>
            <a:r>
              <a:rPr lang="en-US" sz="2600" b="1" dirty="0" smtClean="0">
                <a:latin typeface="Times New Roman" pitchFamily="18" charset="0"/>
                <a:cs typeface="Times New Roman" pitchFamily="18" charset="0"/>
              </a:rPr>
              <a:t> gland </a:t>
            </a:r>
            <a:r>
              <a:rPr lang="en-US" sz="2600" dirty="0" smtClean="0">
                <a:latin typeface="Times New Roman" pitchFamily="18" charset="0"/>
                <a:cs typeface="Times New Roman" pitchFamily="18" charset="0"/>
              </a:rPr>
              <a:t>due to reduced </a:t>
            </a:r>
            <a:r>
              <a:rPr lang="sr-Latn-RS" sz="2600" dirty="0">
                <a:latin typeface="Times New Roman" pitchFamily="18" charset="0"/>
                <a:cs typeface="Times New Roman" pitchFamily="18" charset="0"/>
              </a:rPr>
              <a:t> </a:t>
            </a:r>
            <a:r>
              <a:rPr lang="en-US" sz="2600" dirty="0" smtClean="0">
                <a:latin typeface="Times New Roman" pitchFamily="18" charset="0"/>
                <a:cs typeface="Times New Roman" pitchFamily="18" charset="0"/>
              </a:rPr>
              <a:t>vascularity</a:t>
            </a:r>
            <a:endParaRPr sz="2600" spc="-28" dirty="0">
              <a:solidFill>
                <a:srgbClr val="000000"/>
              </a:solidFill>
              <a:latin typeface="Times New Roman" pitchFamily="18" charset="0"/>
              <a:cs typeface="Times New Roman" pitchFamily="18" charset="0"/>
            </a:endParaRPr>
          </a:p>
        </p:txBody>
      </p:sp>
      <p:sp>
        <p:nvSpPr>
          <p:cNvPr id="6" name="object 6"/>
          <p:cNvSpPr txBox="1"/>
          <p:nvPr/>
        </p:nvSpPr>
        <p:spPr>
          <a:xfrm>
            <a:off x="549275" y="3059777"/>
            <a:ext cx="5453115" cy="2000548"/>
          </a:xfrm>
          <a:prstGeom prst="rect">
            <a:avLst/>
          </a:prstGeom>
        </p:spPr>
        <p:txBody>
          <a:bodyPr vert="horz" wrap="square" lIns="0" tIns="0" rIns="0" bIns="0" rtlCol="0">
            <a:spAutoFit/>
          </a:bodyPr>
          <a:lstStyle/>
          <a:p>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Loss of </a:t>
            </a:r>
            <a:r>
              <a:rPr lang="sr-Latn-RS" sz="2600" dirty="0" smtClean="0">
                <a:latin typeface="Times New Roman" pitchFamily="18" charset="0"/>
                <a:cs typeface="Times New Roman" pitchFamily="18" charset="0"/>
              </a:rPr>
              <a:t>the </a:t>
            </a:r>
            <a:r>
              <a:rPr lang="en-US" sz="2600" dirty="0" smtClean="0">
                <a:latin typeface="Times New Roman" pitchFamily="18" charset="0"/>
                <a:cs typeface="Times New Roman" pitchFamily="18" charset="0"/>
              </a:rPr>
              <a:t>elastin, </a:t>
            </a:r>
            <a:r>
              <a:rPr lang="sr-Latn-RS" sz="2600" dirty="0" smtClean="0">
                <a:latin typeface="Times New Roman" pitchFamily="18" charset="0"/>
                <a:cs typeface="Times New Roman" pitchFamily="18" charset="0"/>
              </a:rPr>
              <a:t>decline in </a:t>
            </a:r>
            <a:r>
              <a:rPr lang="en-US" sz="2600" dirty="0" smtClean="0">
                <a:latin typeface="Times New Roman" pitchFamily="18" charset="0"/>
                <a:cs typeface="Times New Roman" pitchFamily="18" charset="0"/>
              </a:rPr>
              <a:t>collagen flexibility fibers</a:t>
            </a:r>
            <a:r>
              <a:rPr lang="sr-Latn-RS" sz="2600" dirty="0" smtClean="0">
                <a:latin typeface="Times New Roman" pitchFamily="18" charset="0"/>
                <a:cs typeface="Times New Roman" pitchFamily="18" charset="0"/>
              </a:rPr>
              <a:t> with </a:t>
            </a:r>
            <a:r>
              <a:rPr lang="en-US" sz="2600" dirty="0" smtClean="0">
                <a:latin typeface="Times New Roman" pitchFamily="18" charset="0"/>
                <a:cs typeface="Times New Roman" pitchFamily="18" charset="0"/>
              </a:rPr>
              <a:t>formation of wrinkles</a:t>
            </a:r>
          </a:p>
          <a:p>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r>
              <a:rPr sz="2600" spc="28" dirty="0" smtClean="0">
                <a:solidFill>
                  <a:srgbClr val="000000"/>
                </a:solidFill>
                <a:latin typeface="Times New Roman" pitchFamily="18" charset="0"/>
                <a:cs typeface="Times New Roman" pitchFamily="18" charset="0"/>
              </a:rPr>
              <a:t> </a:t>
            </a:r>
            <a:endParaRPr sz="2600" spc="-28" dirty="0">
              <a:solidFill>
                <a:srgbClr val="000000"/>
              </a:solidFill>
              <a:latin typeface="Times New Roman" pitchFamily="18" charset="0"/>
              <a:cs typeface="Times New Roman" pitchFamily="18" charset="0"/>
            </a:endParaRPr>
          </a:p>
        </p:txBody>
      </p:sp>
      <p:sp>
        <p:nvSpPr>
          <p:cNvPr id="8" name="object 8"/>
          <p:cNvSpPr txBox="1"/>
          <p:nvPr/>
        </p:nvSpPr>
        <p:spPr>
          <a:xfrm>
            <a:off x="549269" y="4419600"/>
            <a:ext cx="4623255" cy="743793"/>
          </a:xfrm>
          <a:prstGeom prst="rect">
            <a:avLst/>
          </a:prstGeom>
        </p:spPr>
        <p:txBody>
          <a:bodyPr vert="horz" wrap="square" lIns="0" tIns="0" rIns="0" bIns="0" rtlCol="0">
            <a:spAutoFit/>
          </a:bodyPr>
          <a:lstStyle/>
          <a:p>
            <a:pPr>
              <a:lnSpc>
                <a:spcPts val="2896"/>
              </a:lnSpc>
            </a:pPr>
            <a:r>
              <a:rPr sz="2600" dirty="0" smtClean="0">
                <a:solidFill>
                  <a:srgbClr val="000000"/>
                </a:solidFill>
                <a:latin typeface="Times New Roman" pitchFamily="18" charset="0"/>
                <a:cs typeface="Times New Roman" pitchFamily="18" charset="0"/>
              </a:rPr>
              <a:t>•</a:t>
            </a:r>
            <a:r>
              <a:rPr lang="sr-Latn-RS" sz="2600"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Loss of </a:t>
            </a:r>
            <a:r>
              <a:rPr lang="en-US" sz="2600" b="1" dirty="0" smtClean="0">
                <a:latin typeface="Times New Roman" pitchFamily="18" charset="0"/>
                <a:cs typeface="Times New Roman" pitchFamily="18" charset="0"/>
              </a:rPr>
              <a:t>melanocytes</a:t>
            </a:r>
            <a:r>
              <a:rPr lang="en-US" sz="2600" dirty="0" smtClean="0">
                <a:latin typeface="Times New Roman" pitchFamily="18" charset="0"/>
                <a:cs typeface="Times New Roman" pitchFamily="18" charset="0"/>
              </a:rPr>
              <a:t> from hair </a:t>
            </a:r>
            <a:r>
              <a:rPr lang="en-US" sz="2600" b="1" dirty="0" smtClean="0">
                <a:latin typeface="Times New Roman" pitchFamily="18" charset="0"/>
                <a:cs typeface="Times New Roman" pitchFamily="18" charset="0"/>
              </a:rPr>
              <a:t>follicles</a:t>
            </a:r>
            <a:endParaRPr sz="2600" b="1" spc="-37" dirty="0">
              <a:solidFill>
                <a:srgbClr val="000000"/>
              </a:solidFill>
              <a:latin typeface="Times New Roman" pitchFamily="18" charset="0"/>
              <a:cs typeface="Times New Roman" pitchFamily="18" charset="0"/>
            </a:endParaRPr>
          </a:p>
        </p:txBody>
      </p:sp>
      <p:sp>
        <p:nvSpPr>
          <p:cNvPr id="9" name="object 5"/>
          <p:cNvSpPr txBox="1"/>
          <p:nvPr/>
        </p:nvSpPr>
        <p:spPr>
          <a:xfrm>
            <a:off x="892493" y="25543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
        <p:nvSpPr>
          <p:cNvPr id="10" name="object 5"/>
          <p:cNvSpPr txBox="1"/>
          <p:nvPr/>
        </p:nvSpPr>
        <p:spPr>
          <a:xfrm>
            <a:off x="1044893" y="27067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
        <p:nvSpPr>
          <p:cNvPr id="11" name="object 5"/>
          <p:cNvSpPr txBox="1"/>
          <p:nvPr/>
        </p:nvSpPr>
        <p:spPr>
          <a:xfrm>
            <a:off x="1197293" y="2859121"/>
            <a:ext cx="356202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0" dirty="0">
              <a:solidFill>
                <a:srgbClr val="000000"/>
              </a:solidFill>
              <a:latin typeface="BIIBQK+TimesNewRoman"/>
              <a:cs typeface="BIIBQK+TimesNewRoman"/>
            </a:endParaRPr>
          </a:p>
        </p:txBody>
      </p:sp>
    </p:spTree>
  </p:cSld>
  <p:clrMapOvr>
    <a:masterClrMapping/>
  </p:clrMapOvr>
  <p:transition advTm="20812"/>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933" y="2674"/>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379475" y="614446"/>
            <a:ext cx="7332751"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Aging and skin integrity</a:t>
            </a:r>
            <a:endParaRPr sz="4000" spc="-72" dirty="0">
              <a:solidFill>
                <a:srgbClr val="C00000"/>
              </a:solidFill>
              <a:latin typeface="NIKMHC+TimesNewRoman,Bold"/>
              <a:cs typeface="NIKMHC+TimesNewRoman,Bold"/>
            </a:endParaRPr>
          </a:p>
        </p:txBody>
      </p:sp>
      <p:sp>
        <p:nvSpPr>
          <p:cNvPr id="4" name="object 4"/>
          <p:cNvSpPr txBox="1"/>
          <p:nvPr/>
        </p:nvSpPr>
        <p:spPr>
          <a:xfrm>
            <a:off x="549271" y="1695911"/>
            <a:ext cx="7997340" cy="371897"/>
          </a:xfrm>
          <a:prstGeom prst="rect">
            <a:avLst/>
          </a:prstGeom>
        </p:spPr>
        <p:txBody>
          <a:bodyPr vert="horz" wrap="square" lIns="0" tIns="0" rIns="0" bIns="0" rtlCol="0">
            <a:spAutoFit/>
          </a:bodyPr>
          <a:lstStyle/>
          <a:p>
            <a:pPr>
              <a:lnSpc>
                <a:spcPts val="2896"/>
              </a:lnSpc>
            </a:pPr>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Increased permeability </a:t>
            </a:r>
            <a:r>
              <a:rPr lang="en-US" sz="2600" dirty="0" smtClean="0">
                <a:latin typeface="Times New Roman" pitchFamily="18" charset="0"/>
                <a:cs typeface="Times New Roman" pitchFamily="18" charset="0"/>
              </a:rPr>
              <a:t>of the skin</a:t>
            </a:r>
            <a:endParaRPr sz="2600" spc="-28" dirty="0">
              <a:solidFill>
                <a:srgbClr val="000000"/>
              </a:solidFill>
              <a:latin typeface="Times New Roman" pitchFamily="18" charset="0"/>
              <a:cs typeface="Times New Roman" pitchFamily="18" charset="0"/>
            </a:endParaRPr>
          </a:p>
        </p:txBody>
      </p:sp>
      <p:sp>
        <p:nvSpPr>
          <p:cNvPr id="6" name="object 6"/>
          <p:cNvSpPr txBox="1"/>
          <p:nvPr/>
        </p:nvSpPr>
        <p:spPr>
          <a:xfrm>
            <a:off x="549275" y="2258628"/>
            <a:ext cx="8691995" cy="371897"/>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spc="1022"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Disturbance of temperature regulation, local and central</a:t>
            </a:r>
            <a:r>
              <a:rPr lang="sr-Latn-RS" sz="2600" dirty="0" smtClean="0">
                <a:latin typeface="Times New Roman" pitchFamily="18" charset="0"/>
                <a:cs typeface="Times New Roman" pitchFamily="18" charset="0"/>
              </a:rPr>
              <a:t>.</a:t>
            </a:r>
            <a:r>
              <a:rPr sz="2600" spc="278" dirty="0" smtClean="0">
                <a:solidFill>
                  <a:srgbClr val="000000"/>
                </a:solidFill>
                <a:latin typeface="Times New Roman" pitchFamily="18" charset="0"/>
                <a:cs typeface="Times New Roman" pitchFamily="18" charset="0"/>
              </a:rPr>
              <a:t> </a:t>
            </a:r>
            <a:endParaRPr sz="2600" dirty="0">
              <a:solidFill>
                <a:srgbClr val="000000"/>
              </a:solidFill>
              <a:latin typeface="Times New Roman" pitchFamily="18" charset="0"/>
              <a:cs typeface="Times New Roman" pitchFamily="18" charset="0"/>
            </a:endParaRPr>
          </a:p>
        </p:txBody>
      </p:sp>
      <p:sp>
        <p:nvSpPr>
          <p:cNvPr id="8" name="object 8"/>
          <p:cNvSpPr txBox="1"/>
          <p:nvPr/>
        </p:nvSpPr>
        <p:spPr>
          <a:xfrm>
            <a:off x="557754" y="2851738"/>
            <a:ext cx="6469032" cy="371897"/>
          </a:xfrm>
          <a:prstGeom prst="rect">
            <a:avLst/>
          </a:prstGeom>
        </p:spPr>
        <p:txBody>
          <a:bodyPr vert="horz" wrap="square" lIns="0" tIns="0" rIns="0" bIns="0" rtlCol="0">
            <a:spAutoFit/>
          </a:bodyPr>
          <a:lstStyle/>
          <a:p>
            <a:pPr>
              <a:lnSpc>
                <a:spcPts val="2894"/>
              </a:lnSpc>
            </a:pPr>
            <a:r>
              <a:rPr sz="2600" dirty="0" smtClean="0">
                <a:solidFill>
                  <a:srgbClr val="000000"/>
                </a:solidFill>
                <a:latin typeface="Times New Roman" pitchFamily="18" charset="0"/>
                <a:cs typeface="Times New Roman" pitchFamily="18" charset="0"/>
              </a:rPr>
              <a:t>•</a:t>
            </a:r>
            <a:r>
              <a:rPr lang="sr-Latn-RS" sz="2600" spc="1022" dirty="0" smtClean="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 Loss of </a:t>
            </a:r>
            <a:r>
              <a:rPr lang="en-US" sz="2600" b="1" dirty="0" smtClean="0">
                <a:latin typeface="Times New Roman" pitchFamily="18" charset="0"/>
                <a:cs typeface="Times New Roman" pitchFamily="18" charset="0"/>
              </a:rPr>
              <a:t>subcutaneous fat</a:t>
            </a:r>
            <a:r>
              <a:rPr lang="sr-Latn-RS" sz="2600" dirty="0" smtClean="0">
                <a:latin typeface="Times New Roman" pitchFamily="18" charset="0"/>
                <a:cs typeface="Times New Roman" pitchFamily="18" charset="0"/>
              </a:rPr>
              <a:t>.</a:t>
            </a:r>
            <a:r>
              <a:rPr sz="2600" spc="242" dirty="0" smtClean="0">
                <a:solidFill>
                  <a:srgbClr val="000000"/>
                </a:solidFill>
                <a:latin typeface="Times New Roman" pitchFamily="18" charset="0"/>
                <a:cs typeface="Times New Roman" pitchFamily="18" charset="0"/>
              </a:rPr>
              <a:t> </a:t>
            </a:r>
            <a:endParaRPr sz="2600" spc="-10" dirty="0">
              <a:solidFill>
                <a:srgbClr val="000000"/>
              </a:solidFill>
              <a:latin typeface="Times New Roman" pitchFamily="18" charset="0"/>
              <a:cs typeface="Times New Roman" pitchFamily="18" charset="0"/>
            </a:endParaRPr>
          </a:p>
        </p:txBody>
      </p:sp>
      <p:sp>
        <p:nvSpPr>
          <p:cNvPr id="9" name="object 9"/>
          <p:cNvSpPr txBox="1"/>
          <p:nvPr/>
        </p:nvSpPr>
        <p:spPr>
          <a:xfrm>
            <a:off x="557754" y="3431674"/>
            <a:ext cx="9195578" cy="1600438"/>
          </a:xfrm>
          <a:prstGeom prst="rect">
            <a:avLst/>
          </a:prstGeom>
        </p:spPr>
        <p:txBody>
          <a:bodyPr vert="horz" wrap="square" lIns="0" tIns="0" rIns="0" bIns="0" rtlCol="0">
            <a:spAutoFit/>
          </a:bodyPr>
          <a:lstStyle/>
          <a:p>
            <a:r>
              <a:rPr sz="2600" dirty="0">
                <a:solidFill>
                  <a:srgbClr val="000000"/>
                </a:solidFill>
                <a:latin typeface="Times New Roman" pitchFamily="18" charset="0"/>
                <a:cs typeface="Times New Roman" pitchFamily="18" charset="0"/>
              </a:rPr>
              <a:t>•</a:t>
            </a:r>
            <a:r>
              <a:rPr sz="2600" spc="1022"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 Reduction in the number and sensitivity of touch and </a:t>
            </a:r>
            <a:endParaRPr lang="sr-Latn-RS" sz="2600" dirty="0" smtClean="0">
              <a:latin typeface="Times New Roman" pitchFamily="18" charset="0"/>
              <a:cs typeface="Times New Roman" pitchFamily="18" charset="0"/>
            </a:endParaRPr>
          </a:p>
          <a:p>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pressure receptors</a:t>
            </a:r>
            <a:r>
              <a:rPr lang="sr-Latn-RS" sz="2600"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endParaRPr sz="2600" spc="-25" dirty="0">
              <a:solidFill>
                <a:srgbClr val="000000"/>
              </a:solidFill>
              <a:latin typeface="Times New Roman" pitchFamily="18" charset="0"/>
              <a:cs typeface="Times New Roman" pitchFamily="18" charset="0"/>
            </a:endParaRPr>
          </a:p>
        </p:txBody>
      </p:sp>
      <p:sp>
        <p:nvSpPr>
          <p:cNvPr id="11" name="object 11"/>
          <p:cNvSpPr txBox="1"/>
          <p:nvPr/>
        </p:nvSpPr>
        <p:spPr>
          <a:xfrm>
            <a:off x="557754" y="4419600"/>
            <a:ext cx="8492698" cy="743793"/>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600" dirty="0" smtClean="0">
                <a:latin typeface="Times New Roman" pitchFamily="18" charset="0"/>
                <a:cs typeface="Times New Roman" pitchFamily="18" charset="0"/>
              </a:rPr>
              <a:t>Decreased sensory perception due to a decrease in the</a:t>
            </a:r>
            <a:r>
              <a:rPr lang="sr-Latn-RS" sz="2600" dirty="0" smtClean="0">
                <a:latin typeface="Times New Roman" pitchFamily="18" charset="0"/>
                <a:cs typeface="Times New Roman" pitchFamily="18" charset="0"/>
              </a:rPr>
              <a:t>   </a:t>
            </a: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number of nerve endings</a:t>
            </a:r>
            <a:r>
              <a:rPr lang="sr-Latn-RS" sz="2600" dirty="0" smtClean="0">
                <a:latin typeface="Times New Roman" pitchFamily="18" charset="0"/>
                <a:cs typeface="Times New Roman" pitchFamily="18" charset="0"/>
              </a:rPr>
              <a:t>.</a:t>
            </a:r>
            <a:endParaRPr sz="2600" spc="-28" dirty="0">
              <a:solidFill>
                <a:srgbClr val="000000"/>
              </a:solidFill>
              <a:latin typeface="Times New Roman" pitchFamily="18" charset="0"/>
              <a:cs typeface="Times New Roman" pitchFamily="18" charset="0"/>
            </a:endParaRPr>
          </a:p>
        </p:txBody>
      </p:sp>
      <p:sp>
        <p:nvSpPr>
          <p:cNvPr id="13" name="object 5"/>
          <p:cNvSpPr txBox="1"/>
          <p:nvPr/>
        </p:nvSpPr>
        <p:spPr>
          <a:xfrm>
            <a:off x="892493" y="2125064"/>
            <a:ext cx="4381534"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33" dirty="0">
              <a:solidFill>
                <a:srgbClr val="000000"/>
              </a:solidFill>
              <a:latin typeface="BIIBQK+TimesNewRoman"/>
              <a:cs typeface="BIIBQK+TimesNewRoman"/>
            </a:endParaRPr>
          </a:p>
        </p:txBody>
      </p:sp>
      <p:sp>
        <p:nvSpPr>
          <p:cNvPr id="18" name="object 7"/>
          <p:cNvSpPr txBox="1"/>
          <p:nvPr/>
        </p:nvSpPr>
        <p:spPr>
          <a:xfrm>
            <a:off x="892496" y="30597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19" name="object 7"/>
          <p:cNvSpPr txBox="1"/>
          <p:nvPr/>
        </p:nvSpPr>
        <p:spPr>
          <a:xfrm>
            <a:off x="1044896" y="32121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20" name="object 7"/>
          <p:cNvSpPr txBox="1"/>
          <p:nvPr/>
        </p:nvSpPr>
        <p:spPr>
          <a:xfrm>
            <a:off x="1197296" y="3364577"/>
            <a:ext cx="2095767" cy="371897"/>
          </a:xfrm>
          <a:prstGeom prst="rect">
            <a:avLst/>
          </a:prstGeom>
        </p:spPr>
        <p:txBody>
          <a:bodyPr vert="horz" wrap="square" lIns="0" tIns="0" rIns="0" bIns="0" rtlCol="0">
            <a:spAutoFit/>
          </a:bodyPr>
          <a:lstStyle/>
          <a:p>
            <a:pPr marL="0" marR="0">
              <a:lnSpc>
                <a:spcPts val="2894"/>
              </a:lnSpc>
              <a:spcBef>
                <a:spcPts val="0"/>
              </a:spcBef>
              <a:spcAft>
                <a:spcPts val="0"/>
              </a:spcAft>
            </a:pPr>
            <a:endParaRPr sz="2800" spc="-25" dirty="0">
              <a:solidFill>
                <a:srgbClr val="000000"/>
              </a:solidFill>
              <a:latin typeface="BIIBQK+TimesNewRoman"/>
              <a:cs typeface="BIIBQK+TimesNewRoman"/>
            </a:endParaRPr>
          </a:p>
        </p:txBody>
      </p:sp>
      <p:sp>
        <p:nvSpPr>
          <p:cNvPr id="22" name="object 10"/>
          <p:cNvSpPr txBox="1"/>
          <p:nvPr/>
        </p:nvSpPr>
        <p:spPr>
          <a:xfrm>
            <a:off x="892504" y="4519004"/>
            <a:ext cx="2180369"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3" dirty="0">
              <a:solidFill>
                <a:srgbClr val="000000"/>
              </a:solidFill>
              <a:latin typeface="BIIBQK+TimesNewRoman"/>
              <a:cs typeface="BIIBQK+TimesNewRoman"/>
            </a:endParaRPr>
          </a:p>
        </p:txBody>
      </p:sp>
      <p:sp>
        <p:nvSpPr>
          <p:cNvPr id="24" name="object 12"/>
          <p:cNvSpPr txBox="1"/>
          <p:nvPr/>
        </p:nvSpPr>
        <p:spPr>
          <a:xfrm>
            <a:off x="892508" y="5453788"/>
            <a:ext cx="447751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8" dirty="0">
              <a:solidFill>
                <a:srgbClr val="000000"/>
              </a:solidFill>
              <a:latin typeface="BIIBQK+TimesNewRoman"/>
              <a:cs typeface="BIIBQK+TimesNewRoman"/>
            </a:endParaRPr>
          </a:p>
        </p:txBody>
      </p:sp>
      <p:sp>
        <p:nvSpPr>
          <p:cNvPr id="25" name="object 12"/>
          <p:cNvSpPr txBox="1"/>
          <p:nvPr/>
        </p:nvSpPr>
        <p:spPr>
          <a:xfrm>
            <a:off x="990600" y="5638800"/>
            <a:ext cx="4477518"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38" dirty="0">
              <a:solidFill>
                <a:srgbClr val="000000"/>
              </a:solidFill>
              <a:latin typeface="BIIBQK+TimesNewRoman"/>
              <a:cs typeface="BIIBQK+TimesNewRoman"/>
            </a:endParaRPr>
          </a:p>
        </p:txBody>
      </p:sp>
    </p:spTree>
  </p:cSld>
  <p:clrMapOvr>
    <a:masterClrMapping/>
  </p:clrMapOvr>
  <p:transition advTm="31296"/>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65352" y="614446"/>
            <a:ext cx="6667275" cy="539763"/>
          </a:xfrm>
          <a:prstGeom prst="rect">
            <a:avLst/>
          </a:prstGeom>
        </p:spPr>
        <p:txBody>
          <a:bodyPr vert="horz" wrap="square" lIns="0" tIns="0" rIns="0" bIns="0" rtlCol="0">
            <a:spAutoFit/>
          </a:bodyPr>
          <a:lstStyle/>
          <a:p>
            <a:pPr>
              <a:lnSpc>
                <a:spcPts val="4147"/>
              </a:lnSpc>
            </a:pPr>
            <a:r>
              <a:rPr lang="sr-Latn-RS" sz="4000" dirty="0" smtClean="0"/>
              <a:t>   </a:t>
            </a:r>
            <a:r>
              <a:rPr lang="en-US" sz="4400" dirty="0" smtClean="0">
                <a:solidFill>
                  <a:srgbClr val="C00000"/>
                </a:solidFill>
                <a:latin typeface="Times New Roman" pitchFamily="18" charset="0"/>
                <a:cs typeface="Times New Roman" pitchFamily="18" charset="0"/>
              </a:rPr>
              <a:t>Characteristics of aging</a:t>
            </a:r>
            <a:endParaRPr sz="4400"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911"/>
            <a:ext cx="3136564" cy="371897"/>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latin typeface="Times New Roman" pitchFamily="18" charset="0"/>
                <a:cs typeface="Times New Roman" pitchFamily="18" charset="0"/>
              </a:rPr>
              <a:t>Progressiveness</a:t>
            </a:r>
            <a:endParaRPr sz="2800" spc="-20" dirty="0">
              <a:solidFill>
                <a:srgbClr val="000000"/>
              </a:solidFill>
              <a:latin typeface="Times New Roman" pitchFamily="18" charset="0"/>
              <a:cs typeface="Times New Roman" pitchFamily="18" charset="0"/>
            </a:endParaRPr>
          </a:p>
        </p:txBody>
      </p:sp>
      <p:sp>
        <p:nvSpPr>
          <p:cNvPr id="5" name="object 5"/>
          <p:cNvSpPr txBox="1"/>
          <p:nvPr/>
        </p:nvSpPr>
        <p:spPr>
          <a:xfrm>
            <a:off x="549262" y="2211039"/>
            <a:ext cx="3107018" cy="371897"/>
          </a:xfrm>
          <a:prstGeom prst="rect">
            <a:avLst/>
          </a:prstGeom>
        </p:spPr>
        <p:txBody>
          <a:bodyPr vert="horz" wrap="square" lIns="0" tIns="0" rIns="0" bIns="0" rtlCol="0">
            <a:spAutoFit/>
          </a:bodyPr>
          <a:lstStyle/>
          <a:p>
            <a:pPr>
              <a:lnSpc>
                <a:spcPts val="2894"/>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Universality</a:t>
            </a:r>
            <a:endParaRPr sz="2800" spc="-37" dirty="0">
              <a:solidFill>
                <a:srgbClr val="000000"/>
              </a:solidFill>
              <a:latin typeface="Times New Roman" pitchFamily="18" charset="0"/>
              <a:cs typeface="Times New Roman" pitchFamily="18" charset="0"/>
            </a:endParaRPr>
          </a:p>
        </p:txBody>
      </p:sp>
      <p:sp>
        <p:nvSpPr>
          <p:cNvPr id="6" name="object 6"/>
          <p:cNvSpPr txBox="1"/>
          <p:nvPr/>
        </p:nvSpPr>
        <p:spPr>
          <a:xfrm>
            <a:off x="549253" y="2725755"/>
            <a:ext cx="7370453" cy="743793"/>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lang="sr-Latn-RS" sz="2800" dirty="0" smtClean="0">
                <a:solidFill>
                  <a:srgbClr val="000000"/>
                </a:solidFill>
                <a:latin typeface="Arial"/>
                <a:cs typeface="Arial"/>
              </a:rPr>
              <a:t>  </a:t>
            </a:r>
            <a:r>
              <a:rPr lang="en-US" sz="2800" dirty="0" smtClean="0"/>
              <a:t> </a:t>
            </a:r>
            <a:r>
              <a:rPr lang="sr-Latn-RS" sz="2800" dirty="0" smtClean="0">
                <a:latin typeface="Times New Roman" pitchFamily="18" charset="0"/>
                <a:cs typeface="Times New Roman" pitchFamily="18" charset="0"/>
              </a:rPr>
              <a:t>C</a:t>
            </a:r>
            <a:r>
              <a:rPr lang="en-US" sz="2800" dirty="0" err="1" smtClean="0">
                <a:latin typeface="Times New Roman" pitchFamily="18" charset="0"/>
                <a:cs typeface="Times New Roman" pitchFamily="18" charset="0"/>
              </a:rPr>
              <a:t>hanges</a:t>
            </a:r>
            <a:r>
              <a:rPr lang="en-US" sz="2800" dirty="0" smtClean="0">
                <a:latin typeface="Times New Roman" pitchFamily="18" charset="0"/>
                <a:cs typeface="Times New Roman" pitchFamily="18" charset="0"/>
              </a:rPr>
              <a:t> in morphological and physiological</a:t>
            </a:r>
          </a:p>
          <a:p>
            <a:pPr>
              <a:lnSpc>
                <a:spcPts val="2896"/>
              </a:lnSpc>
            </a:pPr>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organization</a:t>
            </a:r>
            <a:endParaRPr sz="2800" spc="-40" dirty="0">
              <a:solidFill>
                <a:srgbClr val="000000"/>
              </a:solidFill>
              <a:latin typeface="Times New Roman" pitchFamily="18" charset="0"/>
              <a:cs typeface="Times New Roman" pitchFamily="18" charset="0"/>
            </a:endParaRPr>
          </a:p>
        </p:txBody>
      </p:sp>
      <p:sp>
        <p:nvSpPr>
          <p:cNvPr id="8" name="object 8"/>
          <p:cNvSpPr txBox="1"/>
          <p:nvPr/>
        </p:nvSpPr>
        <p:spPr>
          <a:xfrm>
            <a:off x="549257" y="3660480"/>
            <a:ext cx="7299874" cy="371897"/>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sz="2800" spc="1022" dirty="0" smtClean="0">
                <a:solidFill>
                  <a:srgbClr val="000000"/>
                </a:solidFill>
                <a:latin typeface="Times New Roman"/>
                <a:cs typeface="Times New Roman"/>
              </a:rPr>
              <a:t> </a:t>
            </a:r>
            <a:r>
              <a:rPr lang="en-US" sz="2800" dirty="0" smtClean="0"/>
              <a:t> </a:t>
            </a:r>
            <a:r>
              <a:rPr lang="sr-Latn-RS" sz="2800" dirty="0" smtClean="0">
                <a:latin typeface="Times New Roman" pitchFamily="18" charset="0"/>
                <a:cs typeface="Times New Roman" pitchFamily="18" charset="0"/>
              </a:rPr>
              <a:t>R</a:t>
            </a:r>
            <a:r>
              <a:rPr lang="en-US" sz="2800" dirty="0" err="1" smtClean="0">
                <a:latin typeface="Times New Roman" pitchFamily="18" charset="0"/>
                <a:cs typeface="Times New Roman" pitchFamily="18" charset="0"/>
              </a:rPr>
              <a:t>eduction</a:t>
            </a:r>
            <a:r>
              <a:rPr lang="en-US" sz="2800" dirty="0" smtClean="0">
                <a:latin typeface="Times New Roman" pitchFamily="18" charset="0"/>
                <a:cs typeface="Times New Roman" pitchFamily="18" charset="0"/>
              </a:rPr>
              <a:t> of maximum functional capacities</a:t>
            </a:r>
            <a:endParaRPr sz="2800" spc="-31" dirty="0">
              <a:solidFill>
                <a:srgbClr val="000000"/>
              </a:solidFill>
              <a:latin typeface="Times New Roman" pitchFamily="18" charset="0"/>
              <a:cs typeface="Times New Roman" pitchFamily="18" charset="0"/>
            </a:endParaRPr>
          </a:p>
        </p:txBody>
      </p:sp>
      <p:sp>
        <p:nvSpPr>
          <p:cNvPr id="10" name="object 10"/>
          <p:cNvSpPr txBox="1"/>
          <p:nvPr/>
        </p:nvSpPr>
        <p:spPr>
          <a:xfrm>
            <a:off x="549271" y="4208718"/>
            <a:ext cx="8137539" cy="371897"/>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Predisposition to the onset of chronic diseases</a:t>
            </a:r>
            <a:endParaRPr sz="2800" spc="-20" dirty="0">
              <a:solidFill>
                <a:srgbClr val="000000"/>
              </a:solidFill>
              <a:latin typeface="Times New Roman" pitchFamily="18" charset="0"/>
              <a:cs typeface="Times New Roman" pitchFamily="18" charset="0"/>
            </a:endParaRPr>
          </a:p>
        </p:txBody>
      </p:sp>
      <p:sp>
        <p:nvSpPr>
          <p:cNvPr id="13" name="object 9"/>
          <p:cNvSpPr txBox="1"/>
          <p:nvPr/>
        </p:nvSpPr>
        <p:spPr>
          <a:xfrm>
            <a:off x="892479" y="4089867"/>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
        <p:nvSpPr>
          <p:cNvPr id="14" name="object 9"/>
          <p:cNvSpPr txBox="1"/>
          <p:nvPr/>
        </p:nvSpPr>
        <p:spPr>
          <a:xfrm>
            <a:off x="1076164" y="4089866"/>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
        <p:nvSpPr>
          <p:cNvPr id="15" name="object 9"/>
          <p:cNvSpPr txBox="1"/>
          <p:nvPr/>
        </p:nvSpPr>
        <p:spPr>
          <a:xfrm>
            <a:off x="1197279" y="4394667"/>
            <a:ext cx="2207160" cy="371897"/>
          </a:xfrm>
          <a:prstGeom prst="rect">
            <a:avLst/>
          </a:prstGeom>
        </p:spPr>
        <p:txBody>
          <a:bodyPr vert="horz" wrap="square" lIns="0" tIns="0" rIns="0" bIns="0" rtlCol="0">
            <a:spAutoFit/>
          </a:bodyPr>
          <a:lstStyle/>
          <a:p>
            <a:pPr marL="0" marR="0">
              <a:lnSpc>
                <a:spcPts val="2896"/>
              </a:lnSpc>
              <a:spcBef>
                <a:spcPts val="0"/>
              </a:spcBef>
              <a:spcAft>
                <a:spcPts val="0"/>
              </a:spcAft>
            </a:pPr>
            <a:endParaRPr sz="2800" spc="-28" dirty="0">
              <a:solidFill>
                <a:srgbClr val="000000"/>
              </a:solidFill>
              <a:latin typeface="BIIBQK+TimesNewRoman"/>
              <a:cs typeface="BIIBQK+TimesNewRoman"/>
            </a:endParaRPr>
          </a:p>
        </p:txBody>
      </p:sp>
    </p:spTree>
  </p:cSld>
  <p:clrMapOvr>
    <a:masterClrMapping/>
  </p:clrMapOvr>
  <p:transition advTm="24083"/>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46087"/>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714372" y="308623"/>
            <a:ext cx="4571563" cy="601062"/>
          </a:xfrm>
          <a:prstGeom prst="rect">
            <a:avLst/>
          </a:prstGeom>
        </p:spPr>
        <p:txBody>
          <a:bodyPr vert="horz" wrap="square" lIns="0" tIns="0" rIns="0" bIns="0" rtlCol="0">
            <a:spAutoFit/>
          </a:bodyPr>
          <a:lstStyle/>
          <a:p>
            <a:pPr>
              <a:lnSpc>
                <a:spcPts val="4616"/>
              </a:lnSpc>
            </a:pPr>
            <a:r>
              <a:rPr lang="en-US" sz="4000" b="1" dirty="0" smtClean="0">
                <a:solidFill>
                  <a:srgbClr val="C00000"/>
                </a:solidFill>
                <a:latin typeface="Times New Roman" pitchFamily="18" charset="0"/>
                <a:cs typeface="Times New Roman" pitchFamily="18" charset="0"/>
              </a:rPr>
              <a:t>Aging and vision</a:t>
            </a:r>
            <a:endParaRPr sz="4000" b="1" spc="-11" dirty="0">
              <a:solidFill>
                <a:srgbClr val="C00000"/>
              </a:solidFill>
              <a:latin typeface="Times New Roman" pitchFamily="18" charset="0"/>
              <a:cs typeface="Times New Roman" pitchFamily="18" charset="0"/>
            </a:endParaRPr>
          </a:p>
        </p:txBody>
      </p:sp>
      <p:sp>
        <p:nvSpPr>
          <p:cNvPr id="4" name="object 4"/>
          <p:cNvSpPr txBox="1"/>
          <p:nvPr/>
        </p:nvSpPr>
        <p:spPr>
          <a:xfrm>
            <a:off x="473071" y="1294088"/>
            <a:ext cx="2173657" cy="743793"/>
          </a:xfrm>
          <a:prstGeom prst="rect">
            <a:avLst/>
          </a:prstGeom>
        </p:spPr>
        <p:txBody>
          <a:bodyPr vert="horz" wrap="square" lIns="0" tIns="0" rIns="0" bIns="0" rtlCol="0">
            <a:spAutoFit/>
          </a:bodyPr>
          <a:lstStyle/>
          <a:p>
            <a:pPr marL="734699" marR="0">
              <a:lnSpc>
                <a:spcPts val="1878"/>
              </a:lnSpc>
              <a:spcBef>
                <a:spcPts val="0"/>
              </a:spcBef>
              <a:spcAft>
                <a:spcPts val="0"/>
              </a:spcAft>
            </a:pPr>
            <a:r>
              <a:rPr lang="sr-Latn-RS" sz="2000" spc="-21" dirty="0" smtClean="0">
                <a:solidFill>
                  <a:srgbClr val="FFFFFF"/>
                </a:solidFill>
                <a:latin typeface="Times New Roman" pitchFamily="18" charset="0"/>
                <a:cs typeface="Times New Roman" pitchFamily="18" charset="0"/>
              </a:rPr>
              <a:t>Structure</a:t>
            </a:r>
            <a:endParaRPr sz="2000" spc="-21" dirty="0">
              <a:solidFill>
                <a:srgbClr val="FFFFFF"/>
              </a:solidFill>
              <a:latin typeface="Times New Roman" pitchFamily="18" charset="0"/>
              <a:cs typeface="Times New Roman" pitchFamily="18" charset="0"/>
            </a:endParaRPr>
          </a:p>
          <a:p>
            <a:pPr marL="0" marR="0">
              <a:lnSpc>
                <a:spcPts val="1878"/>
              </a:lnSpc>
              <a:spcBef>
                <a:spcPts val="2023"/>
              </a:spcBef>
              <a:spcAft>
                <a:spcPts val="0"/>
              </a:spcAft>
            </a:pPr>
            <a:r>
              <a:rPr lang="sr-Latn-RS" sz="2000" spc="-25" dirty="0" smtClean="0">
                <a:solidFill>
                  <a:srgbClr val="000000"/>
                </a:solidFill>
                <a:latin typeface="Times New Roman" pitchFamily="18" charset="0"/>
                <a:cs typeface="Times New Roman" pitchFamily="18" charset="0"/>
              </a:rPr>
              <a:t>Cornea</a:t>
            </a:r>
            <a:endParaRPr sz="2000" spc="-25" dirty="0">
              <a:solidFill>
                <a:srgbClr val="000000"/>
              </a:solidFill>
              <a:latin typeface="Times New Roman" pitchFamily="18" charset="0"/>
              <a:cs typeface="Times New Roman" pitchFamily="18" charset="0"/>
            </a:endParaRPr>
          </a:p>
        </p:txBody>
      </p:sp>
      <p:sp>
        <p:nvSpPr>
          <p:cNvPr id="5" name="object 5"/>
          <p:cNvSpPr txBox="1"/>
          <p:nvPr/>
        </p:nvSpPr>
        <p:spPr>
          <a:xfrm>
            <a:off x="4039609" y="1294088"/>
            <a:ext cx="1267956" cy="243656"/>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sz="2000" dirty="0" smtClean="0">
                <a:solidFill>
                  <a:srgbClr val="FFFFFF"/>
                </a:solidFill>
                <a:latin typeface="Times New Roman" pitchFamily="18" charset="0"/>
                <a:cs typeface="Times New Roman" pitchFamily="18" charset="0"/>
              </a:rPr>
              <a:t>Change</a:t>
            </a:r>
            <a:endParaRPr sz="2000" dirty="0">
              <a:solidFill>
                <a:srgbClr val="FFFFFF"/>
              </a:solidFill>
              <a:latin typeface="Times New Roman" pitchFamily="18" charset="0"/>
              <a:cs typeface="Times New Roman" pitchFamily="18" charset="0"/>
            </a:endParaRPr>
          </a:p>
        </p:txBody>
      </p:sp>
      <p:sp>
        <p:nvSpPr>
          <p:cNvPr id="6" name="object 6"/>
          <p:cNvSpPr txBox="1"/>
          <p:nvPr/>
        </p:nvSpPr>
        <p:spPr>
          <a:xfrm>
            <a:off x="5964813" y="1294088"/>
            <a:ext cx="2695920" cy="743793"/>
          </a:xfrm>
          <a:prstGeom prst="rect">
            <a:avLst/>
          </a:prstGeom>
        </p:spPr>
        <p:txBody>
          <a:bodyPr vert="horz" wrap="square" lIns="0" tIns="0" rIns="0" bIns="0" rtlCol="0">
            <a:spAutoFit/>
          </a:bodyPr>
          <a:lstStyle/>
          <a:p>
            <a:pPr marL="716020" marR="0">
              <a:lnSpc>
                <a:spcPts val="1878"/>
              </a:lnSpc>
              <a:spcBef>
                <a:spcPts val="0"/>
              </a:spcBef>
              <a:spcAft>
                <a:spcPts val="0"/>
              </a:spcAft>
            </a:pPr>
            <a:r>
              <a:rPr lang="sr-Latn-RS" sz="2000" dirty="0" smtClean="0">
                <a:solidFill>
                  <a:srgbClr val="FFFFFF"/>
                </a:solidFill>
                <a:latin typeface="Times New Roman" pitchFamily="18" charset="0"/>
                <a:cs typeface="Times New Roman" pitchFamily="18" charset="0"/>
              </a:rPr>
              <a:t>Consequence</a:t>
            </a:r>
            <a:endParaRPr sz="2000" dirty="0">
              <a:solidFill>
                <a:srgbClr val="FFFFFF"/>
              </a:solidFill>
              <a:latin typeface="Times New Roman" pitchFamily="18" charset="0"/>
              <a:cs typeface="Times New Roman" pitchFamily="18" charset="0"/>
            </a:endParaRPr>
          </a:p>
          <a:p>
            <a:pPr>
              <a:lnSpc>
                <a:spcPts val="1878"/>
              </a:lnSpc>
              <a:spcBef>
                <a:spcPts val="2023"/>
              </a:spcBef>
            </a:pPr>
            <a:r>
              <a:rPr lang="en-US" sz="2000" dirty="0" smtClean="0">
                <a:latin typeface="Times New Roman" pitchFamily="18" charset="0"/>
                <a:cs typeface="Times New Roman" pitchFamily="18" charset="0"/>
              </a:rPr>
              <a:t>increasing </a:t>
            </a:r>
            <a:r>
              <a:rPr lang="sr-Latn-RS" sz="2000" dirty="0" smtClean="0">
                <a:latin typeface="Times New Roman" pitchFamily="18" charset="0"/>
                <a:cs typeface="Times New Roman" pitchFamily="18" charset="0"/>
              </a:rPr>
              <a:t>in </a:t>
            </a:r>
            <a:r>
              <a:rPr lang="en-US" sz="2000" dirty="0" smtClean="0">
                <a:latin typeface="Times New Roman" pitchFamily="18" charset="0"/>
                <a:cs typeface="Times New Roman" pitchFamily="18" charset="0"/>
              </a:rPr>
              <a:t>astigmatism</a:t>
            </a:r>
            <a:endParaRPr sz="2000" dirty="0">
              <a:solidFill>
                <a:srgbClr val="000000"/>
              </a:solidFill>
              <a:latin typeface="Times New Roman" pitchFamily="18" charset="0"/>
              <a:cs typeface="Times New Roman" pitchFamily="18" charset="0"/>
            </a:endParaRPr>
          </a:p>
        </p:txBody>
      </p:sp>
      <p:sp>
        <p:nvSpPr>
          <p:cNvPr id="7" name="object 7"/>
          <p:cNvSpPr txBox="1"/>
          <p:nvPr/>
        </p:nvSpPr>
        <p:spPr>
          <a:xfrm>
            <a:off x="3218817" y="1835729"/>
            <a:ext cx="2555126" cy="487313"/>
          </a:xfrm>
          <a:prstGeom prst="rect">
            <a:avLst/>
          </a:prstGeom>
        </p:spPr>
        <p:txBody>
          <a:bodyPr vert="horz" wrap="square" lIns="0" tIns="0" rIns="0" bIns="0" rtlCol="0">
            <a:spAutoFit/>
          </a:bodyPr>
          <a:lstStyle/>
          <a:p>
            <a:pPr>
              <a:lnSpc>
                <a:spcPts val="1878"/>
              </a:lnSpc>
            </a:pPr>
            <a:r>
              <a:rPr lang="en-US" sz="2000" dirty="0" smtClean="0">
                <a:latin typeface="Times New Roman" pitchFamily="18" charset="0"/>
                <a:cs typeface="Times New Roman" pitchFamily="18" charset="0"/>
              </a:rPr>
              <a:t>thickening and reduction of roundness</a:t>
            </a:r>
            <a:endParaRPr sz="2000" dirty="0">
              <a:solidFill>
                <a:srgbClr val="000000"/>
              </a:solidFill>
              <a:latin typeface="Times New Roman" pitchFamily="18" charset="0"/>
              <a:cs typeface="Times New Roman" pitchFamily="18" charset="0"/>
            </a:endParaRPr>
          </a:p>
        </p:txBody>
      </p:sp>
      <p:sp>
        <p:nvSpPr>
          <p:cNvPr id="8" name="object 8"/>
          <p:cNvSpPr txBox="1"/>
          <p:nvPr/>
        </p:nvSpPr>
        <p:spPr>
          <a:xfrm>
            <a:off x="3218817" y="2476571"/>
            <a:ext cx="5222292" cy="246542"/>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formation of </a:t>
            </a:r>
            <a:r>
              <a:rPr lang="en-US" dirty="0" err="1" smtClean="0">
                <a:latin typeface="Times New Roman" pitchFamily="18" charset="0"/>
                <a:cs typeface="Times New Roman" pitchFamily="18" charset="0"/>
              </a:rPr>
              <a:t>arcus</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senislis</a:t>
            </a:r>
            <a:r>
              <a:rPr spc="2127" dirty="0" smtClean="0">
                <a:solidFill>
                  <a:srgbClr val="000000"/>
                </a:solidFill>
                <a:latin typeface="Times New Roman" pitchFamily="18" charset="0"/>
                <a:cs typeface="Times New Roman" pitchFamily="18" charset="0"/>
              </a:rPr>
              <a:t> </a:t>
            </a:r>
            <a:r>
              <a:rPr lang="en-US" sz="2000" dirty="0" smtClean="0">
                <a:latin typeface="Times New Roman" pitchFamily="18" charset="0"/>
                <a:cs typeface="Times New Roman" pitchFamily="18" charset="0"/>
              </a:rPr>
              <a:t>no effect on vision</a:t>
            </a:r>
            <a:endParaRPr sz="2000" dirty="0">
              <a:solidFill>
                <a:srgbClr val="000000"/>
              </a:solidFill>
              <a:latin typeface="Times New Roman" pitchFamily="18" charset="0"/>
              <a:cs typeface="Times New Roman" pitchFamily="18" charset="0"/>
            </a:endParaRPr>
          </a:p>
        </p:txBody>
      </p:sp>
      <p:sp>
        <p:nvSpPr>
          <p:cNvPr id="9" name="object 9"/>
          <p:cNvSpPr txBox="1"/>
          <p:nvPr/>
        </p:nvSpPr>
        <p:spPr>
          <a:xfrm>
            <a:off x="473071" y="2925785"/>
            <a:ext cx="2358027" cy="1410643"/>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sz="2000" spc="-11" dirty="0" smtClean="0">
                <a:solidFill>
                  <a:srgbClr val="000000"/>
                </a:solidFill>
                <a:latin typeface="Times New Roman" pitchFamily="18" charset="0"/>
                <a:cs typeface="Times New Roman" pitchFamily="18" charset="0"/>
              </a:rPr>
              <a:t>Anterior chamber of the eye</a:t>
            </a:r>
            <a:endParaRPr sz="2000" spc="-11" dirty="0">
              <a:solidFill>
                <a:srgbClr val="000000"/>
              </a:solidFill>
              <a:latin typeface="Times New Roman" pitchFamily="18" charset="0"/>
              <a:cs typeface="Times New Roman" pitchFamily="18" charset="0"/>
            </a:endParaRPr>
          </a:p>
          <a:p>
            <a:pPr marL="0" marR="0">
              <a:lnSpc>
                <a:spcPts val="1878"/>
              </a:lnSpc>
              <a:spcBef>
                <a:spcPts val="5331"/>
              </a:spcBef>
              <a:spcAft>
                <a:spcPts val="0"/>
              </a:spcAft>
            </a:pPr>
            <a:r>
              <a:rPr lang="sr-Latn-RS" sz="2000" spc="-14" dirty="0" smtClean="0">
                <a:solidFill>
                  <a:srgbClr val="000000"/>
                </a:solidFill>
                <a:latin typeface="Times New Roman" pitchFamily="18" charset="0"/>
                <a:cs typeface="Times New Roman" pitchFamily="18" charset="0"/>
              </a:rPr>
              <a:t>Eye lens</a:t>
            </a:r>
            <a:endParaRPr sz="2000" spc="-14" dirty="0">
              <a:solidFill>
                <a:srgbClr val="000000"/>
              </a:solidFill>
              <a:latin typeface="Times New Roman" pitchFamily="18" charset="0"/>
              <a:cs typeface="Times New Roman" pitchFamily="18" charset="0"/>
            </a:endParaRPr>
          </a:p>
        </p:txBody>
      </p:sp>
      <p:sp>
        <p:nvSpPr>
          <p:cNvPr id="10" name="object 10"/>
          <p:cNvSpPr txBox="1"/>
          <p:nvPr/>
        </p:nvSpPr>
        <p:spPr>
          <a:xfrm>
            <a:off x="3218817" y="2971872"/>
            <a:ext cx="2421738" cy="487313"/>
          </a:xfrm>
          <a:prstGeom prst="rect">
            <a:avLst/>
          </a:prstGeom>
        </p:spPr>
        <p:txBody>
          <a:bodyPr vert="horz" wrap="square" lIns="0" tIns="0" rIns="0" bIns="0" rtlCol="0">
            <a:spAutoFit/>
          </a:bodyPr>
          <a:lstStyle/>
          <a:p>
            <a:pPr>
              <a:lnSpc>
                <a:spcPts val="1878"/>
              </a:lnSpc>
            </a:pPr>
            <a:r>
              <a:rPr lang="sr-Latn-RS" sz="2000" dirty="0" smtClean="0">
                <a:latin typeface="Times New Roman" pitchFamily="18" charset="0"/>
                <a:cs typeface="Times New Roman" pitchFamily="18" charset="0"/>
              </a:rPr>
              <a:t>decrease in</a:t>
            </a:r>
            <a:r>
              <a:rPr lang="en-US" sz="2000" dirty="0" smtClean="0">
                <a:latin typeface="Times New Roman" pitchFamily="18" charset="0"/>
                <a:cs typeface="Times New Roman" pitchFamily="18" charset="0"/>
              </a:rPr>
              <a:t> volume due to lens thickening</a:t>
            </a:r>
            <a:r>
              <a:rPr sz="2000" spc="27" dirty="0" smtClean="0">
                <a:solidFill>
                  <a:srgbClr val="000000"/>
                </a:solidFill>
                <a:latin typeface="Times New Roman" pitchFamily="18" charset="0"/>
                <a:cs typeface="Times New Roman" pitchFamily="18" charset="0"/>
              </a:rPr>
              <a:t> </a:t>
            </a:r>
            <a:endParaRPr sz="2000" dirty="0">
              <a:solidFill>
                <a:srgbClr val="000000"/>
              </a:solidFill>
              <a:latin typeface="Times New Roman" pitchFamily="18" charset="0"/>
              <a:cs typeface="Times New Roman" pitchFamily="18" charset="0"/>
            </a:endParaRPr>
          </a:p>
        </p:txBody>
      </p:sp>
      <p:sp>
        <p:nvSpPr>
          <p:cNvPr id="11" name="object 11"/>
          <p:cNvSpPr txBox="1"/>
          <p:nvPr/>
        </p:nvSpPr>
        <p:spPr>
          <a:xfrm>
            <a:off x="5964813" y="2925785"/>
            <a:ext cx="2771511"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Possibility of increase intraocular pressure</a:t>
            </a:r>
            <a:endParaRPr sz="1800" dirty="0">
              <a:solidFill>
                <a:srgbClr val="000000"/>
              </a:solidFill>
              <a:latin typeface="Times New Roman" pitchFamily="18" charset="0"/>
              <a:cs typeface="Times New Roman" pitchFamily="18" charset="0"/>
            </a:endParaRPr>
          </a:p>
        </p:txBody>
      </p:sp>
      <p:sp>
        <p:nvSpPr>
          <p:cNvPr id="12" name="object 12"/>
          <p:cNvSpPr txBox="1"/>
          <p:nvPr/>
        </p:nvSpPr>
        <p:spPr>
          <a:xfrm>
            <a:off x="3200400" y="3856087"/>
            <a:ext cx="5535923" cy="243656"/>
          </a:xfrm>
          <a:prstGeom prst="rect">
            <a:avLst/>
          </a:prstGeom>
        </p:spPr>
        <p:txBody>
          <a:bodyPr vert="horz" wrap="square" lIns="0" tIns="0" rIns="0" bIns="0" rtlCol="0">
            <a:spAutoFit/>
          </a:bodyPr>
          <a:lstStyle/>
          <a:p>
            <a:pPr>
              <a:lnSpc>
                <a:spcPts val="1878"/>
              </a:lnSpc>
            </a:pPr>
            <a:r>
              <a:rPr lang="sr-Latn-RS" sz="2000" dirty="0" smtClean="0">
                <a:latin typeface="Times New Roman" pitchFamily="18" charset="0"/>
                <a:cs typeface="Times New Roman" pitchFamily="18" charset="0"/>
              </a:rPr>
              <a:t>i</a:t>
            </a:r>
            <a:r>
              <a:rPr lang="en-US" sz="2000" dirty="0" err="1" smtClean="0">
                <a:latin typeface="Times New Roman" pitchFamily="18" charset="0"/>
                <a:cs typeface="Times New Roman" pitchFamily="18" charset="0"/>
              </a:rPr>
              <a:t>ncrease</a:t>
            </a:r>
            <a:r>
              <a:rPr lang="en-US" sz="2000" dirty="0" smtClean="0">
                <a:latin typeface="Times New Roman" pitchFamily="18" charset="0"/>
                <a:cs typeface="Times New Roman" pitchFamily="18" charset="0"/>
              </a:rPr>
              <a:t> in opalescence</a:t>
            </a:r>
            <a:r>
              <a:rPr sz="2000" spc="1734" dirty="0" smtClean="0">
                <a:solidFill>
                  <a:srgbClr val="000000"/>
                </a:solidFill>
                <a:latin typeface="Times New Roman" pitchFamily="18" charset="0"/>
                <a:cs typeface="Times New Roman" pitchFamily="18" charset="0"/>
              </a:rPr>
              <a:t> </a:t>
            </a:r>
            <a:r>
              <a:rPr lang="sr-Latn-RS" sz="1400" dirty="0" smtClean="0">
                <a:latin typeface="Times New Roman" pitchFamily="18" charset="0"/>
                <a:cs typeface="Times New Roman" pitchFamily="18" charset="0"/>
              </a:rPr>
              <a:t>  </a:t>
            </a:r>
            <a:r>
              <a:rPr lang="sr-Latn-RS" sz="1600" dirty="0" smtClean="0">
                <a:latin typeface="Times New Roman" pitchFamily="18" charset="0"/>
                <a:cs typeface="Times New Roman" pitchFamily="18" charset="0"/>
              </a:rPr>
              <a:t>C</a:t>
            </a:r>
            <a:r>
              <a:rPr lang="en-US" sz="1600" dirty="0" err="1" smtClean="0">
                <a:latin typeface="Times New Roman" pitchFamily="18" charset="0"/>
                <a:cs typeface="Times New Roman" pitchFamily="18" charset="0"/>
              </a:rPr>
              <a:t>ataract</a:t>
            </a:r>
            <a:endParaRPr sz="1600" dirty="0" smtClean="0">
              <a:solidFill>
                <a:srgbClr val="000000"/>
              </a:solidFill>
              <a:latin typeface="BIIBQK+TimesNewRoman"/>
              <a:cs typeface="BIIBQK+TimesNewRoman"/>
            </a:endParaRPr>
          </a:p>
        </p:txBody>
      </p:sp>
      <p:sp>
        <p:nvSpPr>
          <p:cNvPr id="13" name="object 13"/>
          <p:cNvSpPr txBox="1"/>
          <p:nvPr/>
        </p:nvSpPr>
        <p:spPr>
          <a:xfrm>
            <a:off x="3218817" y="4528512"/>
            <a:ext cx="2675769" cy="243656"/>
          </a:xfrm>
          <a:prstGeom prst="rect">
            <a:avLst/>
          </a:prstGeom>
        </p:spPr>
        <p:txBody>
          <a:bodyPr vert="horz" wrap="square" lIns="0" tIns="0" rIns="0" bIns="0" rtlCol="0">
            <a:spAutoFit/>
          </a:bodyPr>
          <a:lstStyle/>
          <a:p>
            <a:pPr>
              <a:lnSpc>
                <a:spcPts val="1878"/>
              </a:lnSpc>
            </a:pPr>
            <a:r>
              <a:rPr lang="sr-Latn-RS" sz="2000" dirty="0" smtClean="0">
                <a:latin typeface="Times New Roman" pitchFamily="18" charset="0"/>
                <a:cs typeface="Times New Roman" pitchFamily="18" charset="0"/>
              </a:rPr>
              <a:t>d</a:t>
            </a:r>
            <a:r>
              <a:rPr lang="en-US" sz="2000" dirty="0" err="1" smtClean="0">
                <a:latin typeface="Times New Roman" pitchFamily="18" charset="0"/>
                <a:cs typeface="Times New Roman" pitchFamily="18" charset="0"/>
              </a:rPr>
              <a:t>ecrease</a:t>
            </a:r>
            <a:r>
              <a:rPr lang="en-US" sz="2000" dirty="0" smtClean="0">
                <a:latin typeface="Times New Roman" pitchFamily="18" charset="0"/>
                <a:cs typeface="Times New Roman" pitchFamily="18" charset="0"/>
              </a:rPr>
              <a:t> in elasticity</a:t>
            </a:r>
            <a:endParaRPr sz="2000" spc="12" dirty="0">
              <a:solidFill>
                <a:srgbClr val="000000"/>
              </a:solidFill>
              <a:latin typeface="Times New Roman" pitchFamily="18" charset="0"/>
              <a:cs typeface="Times New Roman" pitchFamily="18" charset="0"/>
            </a:endParaRPr>
          </a:p>
        </p:txBody>
      </p:sp>
      <p:sp>
        <p:nvSpPr>
          <p:cNvPr id="14" name="object 14"/>
          <p:cNvSpPr txBox="1"/>
          <p:nvPr/>
        </p:nvSpPr>
        <p:spPr>
          <a:xfrm>
            <a:off x="5964813" y="4541887"/>
            <a:ext cx="2645787" cy="487313"/>
          </a:xfrm>
          <a:prstGeom prst="rect">
            <a:avLst/>
          </a:prstGeom>
        </p:spPr>
        <p:txBody>
          <a:bodyPr vert="horz" wrap="square" lIns="0" tIns="0" rIns="0" bIns="0" rtlCol="0">
            <a:spAutoFit/>
          </a:bodyPr>
          <a:lstStyle/>
          <a:p>
            <a:pPr>
              <a:lnSpc>
                <a:spcPts val="1878"/>
              </a:lnSpc>
            </a:pPr>
            <a:r>
              <a:rPr lang="en-US" dirty="0" smtClean="0">
                <a:latin typeface="Times New Roman" pitchFamily="18" charset="0"/>
                <a:cs typeface="Times New Roman" pitchFamily="18" charset="0"/>
              </a:rPr>
              <a:t>Reduction of </a:t>
            </a:r>
            <a:r>
              <a:rPr lang="en-US" dirty="0">
                <a:latin typeface="Times New Roman" pitchFamily="18" charset="0"/>
                <a:cs typeface="Times New Roman" pitchFamily="18" charset="0"/>
              </a:rPr>
              <a:t>accommodation </a:t>
            </a:r>
            <a:r>
              <a:rPr lang="en-US" dirty="0" smtClean="0">
                <a:latin typeface="Times New Roman" pitchFamily="18" charset="0"/>
                <a:cs typeface="Times New Roman" pitchFamily="18" charset="0"/>
              </a:rPr>
              <a:t>nearby</a:t>
            </a:r>
            <a:endParaRPr sz="1800" spc="11" dirty="0">
              <a:solidFill>
                <a:srgbClr val="000000"/>
              </a:solidFill>
              <a:latin typeface="Times New Roman" pitchFamily="18" charset="0"/>
              <a:cs typeface="Times New Roman" pitchFamily="18" charset="0"/>
            </a:endParaRPr>
          </a:p>
        </p:txBody>
      </p:sp>
      <p:sp>
        <p:nvSpPr>
          <p:cNvPr id="15" name="object 15"/>
          <p:cNvSpPr txBox="1"/>
          <p:nvPr/>
        </p:nvSpPr>
        <p:spPr>
          <a:xfrm>
            <a:off x="473071" y="5123394"/>
            <a:ext cx="2244325" cy="884858"/>
          </a:xfrm>
          <a:prstGeom prst="rect">
            <a:avLst/>
          </a:prstGeom>
        </p:spPr>
        <p:txBody>
          <a:bodyPr vert="horz" wrap="square" lIns="0" tIns="0" rIns="0" bIns="0" rtlCol="0">
            <a:spAutoFit/>
          </a:bodyPr>
          <a:lstStyle/>
          <a:p>
            <a:pPr marL="0" marR="0">
              <a:lnSpc>
                <a:spcPts val="1878"/>
              </a:lnSpc>
              <a:spcBef>
                <a:spcPts val="0"/>
              </a:spcBef>
              <a:spcAft>
                <a:spcPts val="0"/>
              </a:spcAft>
            </a:pPr>
            <a:r>
              <a:rPr lang="sr-Latn-RS" sz="2000" dirty="0" smtClean="0">
                <a:solidFill>
                  <a:srgbClr val="000000"/>
                </a:solidFill>
                <a:latin typeface="Times New Roman" pitchFamily="18" charset="0"/>
                <a:cs typeface="Times New Roman" pitchFamily="18" charset="0"/>
              </a:rPr>
              <a:t>Ciliary muscles</a:t>
            </a:r>
            <a:endParaRPr sz="2000" smtClean="0">
              <a:solidFill>
                <a:srgbClr val="000000"/>
              </a:solidFill>
              <a:latin typeface="Times New Roman" pitchFamily="18" charset="0"/>
              <a:cs typeface="Times New Roman" pitchFamily="18" charset="0"/>
            </a:endParaRPr>
          </a:p>
          <a:p>
            <a:pPr marL="0" marR="0">
              <a:lnSpc>
                <a:spcPts val="1878"/>
              </a:lnSpc>
              <a:spcBef>
                <a:spcPts val="3119"/>
              </a:spcBef>
              <a:spcAft>
                <a:spcPts val="0"/>
              </a:spcAft>
            </a:pPr>
            <a:r>
              <a:rPr lang="sr-Latn-RS" sz="2000" dirty="0" smtClean="0">
                <a:solidFill>
                  <a:srgbClr val="000000"/>
                </a:solidFill>
                <a:latin typeface="Times New Roman" pitchFamily="18" charset="0"/>
                <a:cs typeface="Times New Roman" pitchFamily="18" charset="0"/>
              </a:rPr>
              <a:t>Retina</a:t>
            </a:r>
            <a:endParaRPr sz="2000" dirty="0">
              <a:solidFill>
                <a:srgbClr val="000000"/>
              </a:solidFill>
              <a:latin typeface="Times New Roman" pitchFamily="18" charset="0"/>
              <a:cs typeface="Times New Roman" pitchFamily="18" charset="0"/>
            </a:endParaRPr>
          </a:p>
        </p:txBody>
      </p:sp>
      <p:sp>
        <p:nvSpPr>
          <p:cNvPr id="16" name="object 16"/>
          <p:cNvSpPr txBox="1"/>
          <p:nvPr/>
        </p:nvSpPr>
        <p:spPr>
          <a:xfrm>
            <a:off x="3200400" y="5075287"/>
            <a:ext cx="2895600" cy="487313"/>
          </a:xfrm>
          <a:prstGeom prst="rect">
            <a:avLst/>
          </a:prstGeom>
        </p:spPr>
        <p:txBody>
          <a:bodyPr vert="horz" wrap="square" lIns="0" tIns="0" rIns="0" bIns="0" rtlCol="0">
            <a:spAutoFit/>
          </a:bodyPr>
          <a:lstStyle/>
          <a:p>
            <a:pPr>
              <a:lnSpc>
                <a:spcPts val="1878"/>
              </a:lnSpc>
            </a:pPr>
            <a:r>
              <a:rPr lang="sr-Latn-RS" sz="2000" dirty="0" smtClean="0">
                <a:latin typeface="Times New Roman" pitchFamily="18" charset="0"/>
                <a:cs typeface="Times New Roman" pitchFamily="18" charset="0"/>
              </a:rPr>
              <a:t>r</a:t>
            </a:r>
            <a:r>
              <a:rPr lang="en-US" sz="2000" dirty="0" err="1" smtClean="0">
                <a:latin typeface="Times New Roman" pitchFamily="18" charset="0"/>
                <a:cs typeface="Times New Roman" pitchFamily="18" charset="0"/>
              </a:rPr>
              <a:t>eduction</a:t>
            </a:r>
            <a:r>
              <a:rPr lang="en-US" sz="2000" dirty="0" smtClean="0">
                <a:latin typeface="Times New Roman" pitchFamily="18" charset="0"/>
                <a:cs typeface="Times New Roman" pitchFamily="18" charset="0"/>
              </a:rPr>
              <a:t> in </a:t>
            </a:r>
            <a:r>
              <a:rPr lang="sr-Latn-RS" sz="2000" dirty="0" smtClean="0">
                <a:latin typeface="Times New Roman" pitchFamily="18" charset="0"/>
                <a:cs typeface="Times New Roman" pitchFamily="18" charset="0"/>
              </a:rPr>
              <a:t>pupils </a:t>
            </a:r>
            <a:r>
              <a:rPr lang="en-US" sz="2000" dirty="0" smtClean="0">
                <a:latin typeface="Times New Roman" pitchFamily="18" charset="0"/>
                <a:cs typeface="Times New Roman" pitchFamily="18" charset="0"/>
              </a:rPr>
              <a:t>diameter, muscle atrophy</a:t>
            </a:r>
            <a:r>
              <a:rPr sz="2000" spc="1667" dirty="0" smtClean="0">
                <a:solidFill>
                  <a:srgbClr val="000000"/>
                </a:solidFill>
                <a:latin typeface="Times New Roman" pitchFamily="18" charset="0"/>
                <a:cs typeface="Times New Roman" pitchFamily="18" charset="0"/>
              </a:rPr>
              <a:t> </a:t>
            </a:r>
            <a:r>
              <a:rPr lang="sr-Latn-RS" sz="2000" spc="1667" dirty="0" smtClean="0">
                <a:solidFill>
                  <a:srgbClr val="000000"/>
                </a:solidFill>
                <a:latin typeface="Times New Roman" pitchFamily="18" charset="0"/>
                <a:cs typeface="Times New Roman" pitchFamily="18" charset="0"/>
              </a:rPr>
              <a:t>  </a:t>
            </a:r>
            <a:endParaRPr sz="2000" dirty="0">
              <a:solidFill>
                <a:srgbClr val="000000"/>
              </a:solidFill>
              <a:latin typeface="BIIBQK+TimesNewRoman"/>
              <a:cs typeface="BIIBQK+TimesNewRoman"/>
            </a:endParaRPr>
          </a:p>
        </p:txBody>
      </p:sp>
      <p:sp>
        <p:nvSpPr>
          <p:cNvPr id="17" name="object 17"/>
          <p:cNvSpPr txBox="1"/>
          <p:nvPr/>
        </p:nvSpPr>
        <p:spPr>
          <a:xfrm>
            <a:off x="5964813" y="5169481"/>
            <a:ext cx="2675241" cy="243656"/>
          </a:xfrm>
          <a:prstGeom prst="rect">
            <a:avLst/>
          </a:prstGeom>
        </p:spPr>
        <p:txBody>
          <a:bodyPr vert="horz" wrap="square" lIns="0" tIns="0" rIns="0" bIns="0" rtlCol="0">
            <a:spAutoFit/>
          </a:bodyPr>
          <a:lstStyle/>
          <a:p>
            <a:pPr>
              <a:lnSpc>
                <a:spcPts val="1878"/>
              </a:lnSpc>
            </a:pPr>
            <a:r>
              <a:rPr lang="en-US" dirty="0" smtClean="0"/>
              <a:t> </a:t>
            </a:r>
            <a:r>
              <a:rPr lang="sr-Latn-RS" dirty="0" smtClean="0">
                <a:latin typeface="Times New Roman" pitchFamily="18" charset="0"/>
                <a:cs typeface="Times New Roman" pitchFamily="18" charset="0"/>
              </a:rPr>
              <a:t>S</a:t>
            </a:r>
            <a:r>
              <a:rPr lang="en-US" dirty="0" err="1" smtClean="0">
                <a:latin typeface="Times New Roman" pitchFamily="18" charset="0"/>
                <a:cs typeface="Times New Roman" pitchFamily="18" charset="0"/>
              </a:rPr>
              <a:t>enile</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miosis</a:t>
            </a:r>
            <a:endParaRPr sz="1800" dirty="0">
              <a:solidFill>
                <a:srgbClr val="000000"/>
              </a:solidFill>
              <a:latin typeface="Times New Roman" pitchFamily="18" charset="0"/>
              <a:cs typeface="Times New Roman" pitchFamily="18" charset="0"/>
            </a:endParaRPr>
          </a:p>
        </p:txBody>
      </p:sp>
      <p:sp>
        <p:nvSpPr>
          <p:cNvPr id="18" name="object 18"/>
          <p:cNvSpPr txBox="1"/>
          <p:nvPr/>
        </p:nvSpPr>
        <p:spPr>
          <a:xfrm>
            <a:off x="3218817" y="5837287"/>
            <a:ext cx="2496183" cy="487313"/>
          </a:xfrm>
          <a:prstGeom prst="rect">
            <a:avLst/>
          </a:prstGeom>
        </p:spPr>
        <p:txBody>
          <a:bodyPr vert="horz" wrap="square" lIns="0" tIns="0" rIns="0" bIns="0" rtlCol="0">
            <a:spAutoFit/>
          </a:bodyPr>
          <a:lstStyle/>
          <a:p>
            <a:pPr>
              <a:lnSpc>
                <a:spcPts val="1878"/>
              </a:lnSpc>
            </a:pPr>
            <a:r>
              <a:rPr lang="sr-Latn-RS" sz="2000" dirty="0" smtClean="0">
                <a:latin typeface="Times New Roman" pitchFamily="18" charset="0"/>
                <a:cs typeface="Times New Roman" pitchFamily="18" charset="0"/>
              </a:rPr>
              <a:t>r</a:t>
            </a:r>
            <a:r>
              <a:rPr lang="en-US" sz="2000" dirty="0" smtClean="0">
                <a:latin typeface="Times New Roman" pitchFamily="18" charset="0"/>
                <a:cs typeface="Times New Roman" pitchFamily="18" charset="0"/>
              </a:rPr>
              <a:t>educed number of rods and nerve cells</a:t>
            </a:r>
            <a:endParaRPr sz="2000" dirty="0">
              <a:solidFill>
                <a:srgbClr val="000000"/>
              </a:solidFill>
              <a:latin typeface="Times New Roman" pitchFamily="18" charset="0"/>
              <a:cs typeface="Times New Roman" pitchFamily="18" charset="0"/>
            </a:endParaRPr>
          </a:p>
        </p:txBody>
      </p:sp>
      <p:sp>
        <p:nvSpPr>
          <p:cNvPr id="20" name="object 20"/>
          <p:cNvSpPr txBox="1"/>
          <p:nvPr/>
        </p:nvSpPr>
        <p:spPr>
          <a:xfrm>
            <a:off x="5943600" y="5837287"/>
            <a:ext cx="2354517" cy="730969"/>
          </a:xfrm>
          <a:prstGeom prst="rect">
            <a:avLst/>
          </a:prstGeom>
        </p:spPr>
        <p:txBody>
          <a:bodyPr vert="horz" wrap="square" lIns="0" tIns="0" rIns="0" bIns="0" rtlCol="0">
            <a:spAutoFit/>
          </a:bodyPr>
          <a:lstStyle/>
          <a:p>
            <a:pPr>
              <a:lnSpc>
                <a:spcPts val="1878"/>
              </a:lnSpc>
            </a:pPr>
            <a:r>
              <a:rPr lang="sr-Latn-RS" dirty="0" smtClean="0">
                <a:latin typeface="Times New Roman" pitchFamily="18" charset="0"/>
                <a:cs typeface="Times New Roman" pitchFamily="18" charset="0"/>
              </a:rPr>
              <a:t>I</a:t>
            </a:r>
            <a:r>
              <a:rPr lang="en-US" dirty="0" err="1" smtClean="0">
                <a:latin typeface="Times New Roman" pitchFamily="18" charset="0"/>
                <a:cs typeface="Times New Roman" pitchFamily="18" charset="0"/>
              </a:rPr>
              <a:t>ncreasing</a:t>
            </a:r>
            <a:r>
              <a:rPr lang="en-US" dirty="0" smtClean="0">
                <a:latin typeface="Times New Roman" pitchFamily="18" charset="0"/>
                <a:cs typeface="Times New Roman" pitchFamily="18" charset="0"/>
              </a:rPr>
              <a:t> the minimum necessary amount of light</a:t>
            </a:r>
            <a:endParaRPr sz="1800" dirty="0">
              <a:solidFill>
                <a:srgbClr val="000000"/>
              </a:solidFill>
              <a:latin typeface="Times New Roman" pitchFamily="18" charset="0"/>
              <a:cs typeface="Times New Roman" pitchFamily="18" charset="0"/>
            </a:endParaRPr>
          </a:p>
        </p:txBody>
      </p:sp>
    </p:spTree>
  </p:cSld>
  <p:clrMapOvr>
    <a:masterClrMapping/>
  </p:clrMapOvr>
  <p:transition advTm="43059"/>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7403"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14600" y="457200"/>
            <a:ext cx="433712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hearing</a:t>
            </a:r>
            <a:r>
              <a:rPr sz="4000" b="1" spc="-867" dirty="0" smtClean="0">
                <a:solidFill>
                  <a:srgbClr val="C00000"/>
                </a:solidFill>
                <a:latin typeface="Times New Roman" pitchFamily="18" charset="0"/>
                <a:cs typeface="Times New Roman" pitchFamily="18" charset="0"/>
              </a:rPr>
              <a:t> </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66" y="1638373"/>
            <a:ext cx="8442334" cy="1859483"/>
          </a:xfrm>
          <a:prstGeom prst="rect">
            <a:avLst/>
          </a:prstGeom>
        </p:spPr>
        <p:txBody>
          <a:bodyPr vert="horz" wrap="square" lIns="0" tIns="0" rIns="0" bIns="0" rtlCol="0">
            <a:spAutoFit/>
          </a:bodyPr>
          <a:lstStyle/>
          <a:p>
            <a:pPr marL="8" marR="0">
              <a:lnSpc>
                <a:spcPts val="2896"/>
              </a:lnSpc>
              <a:spcBef>
                <a:spcPts val="0"/>
              </a:spcBef>
              <a:spcAft>
                <a:spcPts val="0"/>
              </a:spcAft>
            </a:pPr>
            <a:r>
              <a:rPr lang="en-US" sz="2800" dirty="0" smtClean="0"/>
              <a:t>• </a:t>
            </a:r>
            <a:r>
              <a:rPr lang="en-US" sz="2800" dirty="0" smtClean="0">
                <a:latin typeface="Times New Roman" pitchFamily="18" charset="0"/>
                <a:cs typeface="Times New Roman" pitchFamily="18" charset="0"/>
              </a:rPr>
              <a:t>Irreversible, </a:t>
            </a:r>
            <a:r>
              <a:rPr lang="en-US" sz="2800" dirty="0" err="1" smtClean="0">
                <a:latin typeface="Times New Roman" pitchFamily="18" charset="0"/>
                <a:cs typeface="Times New Roman" pitchFamily="18" charset="0"/>
              </a:rPr>
              <a:t>sensorineural</a:t>
            </a:r>
            <a:r>
              <a:rPr lang="en-US" sz="2800" dirty="0" smtClean="0">
                <a:latin typeface="Times New Roman" pitchFamily="18" charset="0"/>
                <a:cs typeface="Times New Roman" pitchFamily="18" charset="0"/>
              </a:rPr>
              <a:t> hearing loss in old people </a:t>
            </a:r>
            <a:r>
              <a:rPr lang="sr-Latn-RS" sz="2800" dirty="0" smtClean="0">
                <a:latin typeface="Times New Roman" pitchFamily="18" charset="0"/>
                <a:cs typeface="Times New Roman" pitchFamily="18" charset="0"/>
              </a:rPr>
              <a:t>    </a:t>
            </a:r>
          </a:p>
          <a:p>
            <a:pPr marL="8" marR="0">
              <a:lnSpc>
                <a:spcPts val="2896"/>
              </a:lnSpc>
              <a:spcBef>
                <a:spcPts val="0"/>
              </a:spcBef>
              <a:spcAft>
                <a:spcPts val="0"/>
              </a:spcAft>
            </a:pP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Presbycusis</a:t>
            </a:r>
            <a:r>
              <a:rPr lang="en-US" sz="2800" dirty="0" smtClean="0">
                <a:latin typeface="Times New Roman" pitchFamily="18" charset="0"/>
                <a:cs typeface="Times New Roman" pitchFamily="18" charset="0"/>
              </a:rPr>
              <a:t>)</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Men </a:t>
            </a:r>
            <a:r>
              <a:rPr lang="sr-Latn-RS" sz="2800" dirty="0" smtClean="0">
                <a:latin typeface="Times New Roman" pitchFamily="18" charset="0"/>
                <a:cs typeface="Times New Roman" pitchFamily="18" charset="0"/>
              </a:rPr>
              <a:t>are </a:t>
            </a:r>
            <a:r>
              <a:rPr lang="en-US" sz="2800" dirty="0" smtClean="0">
                <a:latin typeface="Times New Roman" pitchFamily="18" charset="0"/>
                <a:cs typeface="Times New Roman" pitchFamily="18" charset="0"/>
              </a:rPr>
              <a:t>more affected than women</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Loss occurs in higher sound frequencies</a:t>
            </a:r>
            <a:endParaRPr lang="sr-Latn-RS" sz="2800" dirty="0" smtClean="0">
              <a:latin typeface="Times New Roman" pitchFamily="18" charset="0"/>
              <a:cs typeface="Times New Roman" pitchFamily="18" charset="0"/>
            </a:endParaRPr>
          </a:p>
          <a:p>
            <a:pPr marL="8" marR="0">
              <a:lnSpc>
                <a:spcPts val="2896"/>
              </a:lnSpc>
              <a:spcBef>
                <a:spcPts val="0"/>
              </a:spcBef>
              <a:spcAft>
                <a:spcPts val="0"/>
              </a:spcAft>
            </a:pPr>
            <a:r>
              <a:rPr lang="en-US" sz="2800" dirty="0" smtClean="0">
                <a:latin typeface="Times New Roman" pitchFamily="18" charset="0"/>
                <a:cs typeface="Times New Roman" pitchFamily="18" charset="0"/>
              </a:rPr>
              <a:t> • After 60 years: hearing problem above 4,000 Hz</a:t>
            </a:r>
            <a:endParaRPr sz="2800" spc="-139" dirty="0">
              <a:solidFill>
                <a:srgbClr val="000000"/>
              </a:solidFill>
              <a:latin typeface="Times New Roman" pitchFamily="18" charset="0"/>
              <a:cs typeface="Times New Roman" pitchFamily="18" charset="0"/>
            </a:endParaRPr>
          </a:p>
        </p:txBody>
      </p:sp>
      <p:sp>
        <p:nvSpPr>
          <p:cNvPr id="5" name="object 5"/>
          <p:cNvSpPr txBox="1"/>
          <p:nvPr/>
        </p:nvSpPr>
        <p:spPr>
          <a:xfrm>
            <a:off x="549273" y="3956128"/>
            <a:ext cx="8060260" cy="377604"/>
          </a:xfrm>
          <a:prstGeom prst="rect">
            <a:avLst/>
          </a:prstGeom>
        </p:spPr>
        <p:txBody>
          <a:bodyPr vert="horz" wrap="square" lIns="0" tIns="0" rIns="0" bIns="0" rtlCol="0">
            <a:spAutoFit/>
          </a:bodyPr>
          <a:lstStyle/>
          <a:p>
            <a:pPr>
              <a:lnSpc>
                <a:spcPts val="2896"/>
              </a:lnSpc>
            </a:pPr>
            <a:r>
              <a:rPr sz="2800" smtClean="0">
                <a:solidFill>
                  <a:srgbClr val="000000"/>
                </a:solidFill>
                <a:latin typeface="Arial"/>
                <a:cs typeface="Arial"/>
              </a:rPr>
              <a:t>•</a:t>
            </a:r>
            <a:r>
              <a:rPr lang="en-US" sz="2800" dirty="0" smtClean="0"/>
              <a:t> </a:t>
            </a:r>
            <a:r>
              <a:rPr lang="en-US" sz="2800" dirty="0" smtClean="0">
                <a:latin typeface="Times New Roman" pitchFamily="18" charset="0"/>
                <a:cs typeface="Times New Roman" pitchFamily="18" charset="0"/>
              </a:rPr>
              <a:t>Frequency of normal speech: 500-2000 Hz</a:t>
            </a:r>
            <a:r>
              <a:rPr lang="en-US" sz="2800" dirty="0" smtClean="0"/>
              <a:t>.</a:t>
            </a:r>
            <a:r>
              <a:rPr sz="2800" spc="1022" smtClean="0">
                <a:solidFill>
                  <a:srgbClr val="000000"/>
                </a:solidFill>
                <a:latin typeface="Times New Roman"/>
                <a:cs typeface="Times New Roman"/>
              </a:rPr>
              <a:t> </a:t>
            </a:r>
            <a:endParaRPr sz="2800" spc="-20" dirty="0">
              <a:solidFill>
                <a:srgbClr val="000000"/>
              </a:solidFill>
              <a:latin typeface="MBFIKR+Times-Roman"/>
              <a:cs typeface="MBFIKR+Times-Roman"/>
            </a:endParaRPr>
          </a:p>
        </p:txBody>
      </p:sp>
    </p:spTree>
  </p:cSld>
  <p:clrMapOvr>
    <a:masterClrMapping/>
  </p:clrMapOvr>
  <p:transition advTm="20852"/>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9"/>
          <p:cNvGraphicFramePr>
            <a:graphicFrameLocks noGrp="1"/>
          </p:cNvGraphicFramePr>
          <p:nvPr>
            <p:extLst>
              <p:ext uri="{D42A27DB-BD31-4B8C-83A1-F6EECF244321}">
                <p14:modId xmlns:p14="http://schemas.microsoft.com/office/powerpoint/2010/main" val="1064496178"/>
              </p:ext>
            </p:extLst>
          </p:nvPr>
        </p:nvGraphicFramePr>
        <p:xfrm>
          <a:off x="1447800" y="762000"/>
          <a:ext cx="6705600" cy="5256455"/>
        </p:xfrm>
        <a:graphic>
          <a:graphicData uri="http://schemas.openxmlformats.org/drawingml/2006/table">
            <a:tbl>
              <a:tblPr/>
              <a:tblGrid>
                <a:gridCol w="3262313"/>
                <a:gridCol w="3443287"/>
              </a:tblGrid>
              <a:tr h="661908">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Age-associated Change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smtClean="0">
                          <a:ln>
                            <a:noFill/>
                          </a:ln>
                          <a:solidFill>
                            <a:srgbClr val="C00000"/>
                          </a:solidFill>
                          <a:effectLst/>
                          <a:latin typeface="Times New Roman" pitchFamily="18" charset="0"/>
                          <a:ea typeface="ＭＳ Ｐゴシック" pitchFamily="34" charset="-128"/>
                        </a:rPr>
                        <a:t>Clinical Consequence (s)</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2385">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Middle ear membranes and bones less flexible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Decreased hearing sensitivity</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417149">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Pupil size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Lens becomes rigid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Ability to produce tears reduced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Decreased ability to focus at near range, less tolerance to glare</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Dry eyes</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7238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Functional smell receptors reduced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Diminished sense of smell</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7238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Taste buds reduced in size and numbers</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Diminished taste</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777146">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Touch receptors reduced, response to painful stimuli reduced</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Diminished sense of touch</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bl>
          </a:graphicData>
        </a:graphic>
      </p:graphicFrame>
    </p:spTree>
    <p:extLst>
      <p:ext uri="{BB962C8B-B14F-4D97-AF65-F5344CB8AC3E}">
        <p14:creationId xmlns:p14="http://schemas.microsoft.com/office/powerpoint/2010/main" val="349775422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549914" y="352725"/>
            <a:ext cx="9080313" cy="487313"/>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Aging and the gastrointestinal </a:t>
            </a:r>
            <a:r>
              <a:rPr lang="sr-Latn-RS" sz="3600" b="1" dirty="0" smtClean="0">
                <a:solidFill>
                  <a:srgbClr val="C00000"/>
                </a:solidFill>
                <a:latin typeface="Times New Roman" pitchFamily="18" charset="0"/>
                <a:cs typeface="Times New Roman" pitchFamily="18" charset="0"/>
              </a:rPr>
              <a:t>system</a:t>
            </a:r>
            <a:endParaRPr sz="3600" b="1" spc="15" dirty="0">
              <a:solidFill>
                <a:srgbClr val="C00000"/>
              </a:solidFill>
              <a:latin typeface="Times New Roman" pitchFamily="18" charset="0"/>
              <a:cs typeface="Times New Roman" pitchFamily="18" charset="0"/>
            </a:endParaRPr>
          </a:p>
        </p:txBody>
      </p:sp>
      <p:sp>
        <p:nvSpPr>
          <p:cNvPr id="4" name="object 4"/>
          <p:cNvSpPr txBox="1"/>
          <p:nvPr/>
        </p:nvSpPr>
        <p:spPr>
          <a:xfrm>
            <a:off x="350834" y="1605299"/>
            <a:ext cx="8442329" cy="3462486"/>
          </a:xfrm>
          <a:prstGeom prst="rect">
            <a:avLst/>
          </a:prstGeom>
        </p:spPr>
        <p:txBody>
          <a:bodyPr vert="horz" wrap="square" lIns="0" tIns="0" rIns="0" bIns="0" rtlCol="0">
            <a:spAutoFit/>
          </a:bodyPr>
          <a:lstStyle/>
          <a:p>
            <a:pPr marL="342900" indent="-342900">
              <a:lnSpc>
                <a:spcPts val="2737"/>
              </a:lnSpc>
              <a:buFont typeface="Arial" pitchFamily="34" charset="0"/>
              <a:buChar char="•"/>
            </a:pPr>
            <a:r>
              <a:rPr lang="en-US" sz="2400" dirty="0" smtClean="0">
                <a:latin typeface="Times New Roman" pitchFamily="18" charset="0"/>
                <a:cs typeface="Times New Roman" pitchFamily="18" charset="0"/>
              </a:rPr>
              <a:t>Reduction of tooth enamel and dentin</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Susceptibility to caries</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Periodontal disease and tooth loss </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Decreased salivation</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Decreased motility of the esophagus and</a:t>
            </a:r>
            <a:r>
              <a:rPr lang="sr-Latn-RS" sz="2400" dirty="0" smtClean="0">
                <a:latin typeface="Times New Roman" pitchFamily="18" charset="0"/>
                <a:cs typeface="Times New Roman" pitchFamily="18" charset="0"/>
              </a:rPr>
              <a:t> </a:t>
            </a:r>
          </a:p>
          <a:p>
            <a:pPr>
              <a:lnSpc>
                <a:spcPts val="2737"/>
              </a:lnSpc>
            </a:pP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stomach</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err="1" smtClean="0">
                <a:latin typeface="Times New Roman" pitchFamily="18" charset="0"/>
                <a:cs typeface="Times New Roman" pitchFamily="18" charset="0"/>
              </a:rPr>
              <a:t>Hypochlorohydria</a:t>
            </a: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Reduction of the absorptive surface of the intestine,</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motility and local circulation </a:t>
            </a:r>
            <a:endParaRPr lang="sr-Latn-RS" sz="2400" dirty="0" smtClean="0">
              <a:latin typeface="Times New Roman" pitchFamily="18" charset="0"/>
              <a:cs typeface="Times New Roman" pitchFamily="18" charset="0"/>
            </a:endParaRPr>
          </a:p>
          <a:p>
            <a:pPr marL="342900" indent="-342900">
              <a:lnSpc>
                <a:spcPts val="2737"/>
              </a:lnSpc>
              <a:buFont typeface="Arial" pitchFamily="34" charset="0"/>
              <a:buChar char="•"/>
            </a:pPr>
            <a:r>
              <a:rPr lang="en-US" sz="2400" dirty="0" smtClean="0">
                <a:latin typeface="Times New Roman" pitchFamily="18" charset="0"/>
                <a:cs typeface="Times New Roman" pitchFamily="18" charset="0"/>
              </a:rPr>
              <a:t>Constipation</a:t>
            </a:r>
            <a:endParaRPr sz="2400" spc="-12" dirty="0">
              <a:solidFill>
                <a:srgbClr val="000000"/>
              </a:solidFill>
              <a:latin typeface="Times New Roman" pitchFamily="18" charset="0"/>
              <a:cs typeface="Times New Roman" pitchFamily="18" charset="0"/>
            </a:endParaRPr>
          </a:p>
        </p:txBody>
      </p:sp>
      <p:sp>
        <p:nvSpPr>
          <p:cNvPr id="5" name="object 5"/>
          <p:cNvSpPr txBox="1"/>
          <p:nvPr/>
        </p:nvSpPr>
        <p:spPr>
          <a:xfrm>
            <a:off x="372427" y="5065130"/>
            <a:ext cx="7425295" cy="698461"/>
          </a:xfrm>
          <a:prstGeom prst="rect">
            <a:avLst/>
          </a:prstGeom>
        </p:spPr>
        <p:txBody>
          <a:bodyPr vert="horz" wrap="square" lIns="0" tIns="0" rIns="0" bIns="0" rtlCol="0">
            <a:spAutoFit/>
          </a:bodyPr>
          <a:lstStyle/>
          <a:p>
            <a:pPr marL="342900" indent="-342900">
              <a:lnSpc>
                <a:spcPts val="2737"/>
              </a:lnSpc>
              <a:buFont typeface="Arial" pitchFamily="34" charset="0"/>
              <a:buChar char="•"/>
            </a:pPr>
            <a:r>
              <a:rPr lang="en-US" sz="2400" dirty="0" smtClean="0">
                <a:latin typeface="Times New Roman" pitchFamily="18" charset="0"/>
                <a:cs typeface="Times New Roman" pitchFamily="18" charset="0"/>
              </a:rPr>
              <a:t>Decrease in the number of hepatocytes and the ability to regenerate</a:t>
            </a:r>
            <a:r>
              <a:rPr lang="sr-Latn-RS" sz="2400" dirty="0" smtClean="0">
                <a:latin typeface="Times New Roman" pitchFamily="18" charset="0"/>
                <a:cs typeface="Times New Roman" pitchFamily="18" charset="0"/>
              </a:rPr>
              <a:t>.</a:t>
            </a:r>
            <a:endParaRPr sz="2400" spc="-18" dirty="0">
              <a:solidFill>
                <a:srgbClr val="000000"/>
              </a:solidFill>
              <a:latin typeface="Times New Roman" pitchFamily="18" charset="0"/>
              <a:cs typeface="Times New Roman" pitchFamily="18" charset="0"/>
            </a:endParaRPr>
          </a:p>
        </p:txBody>
      </p:sp>
      <p:sp>
        <p:nvSpPr>
          <p:cNvPr id="7" name="object 7"/>
          <p:cNvSpPr txBox="1"/>
          <p:nvPr/>
        </p:nvSpPr>
        <p:spPr>
          <a:xfrm>
            <a:off x="350834" y="5763591"/>
            <a:ext cx="7746325" cy="692497"/>
          </a:xfrm>
          <a:prstGeom prst="rect">
            <a:avLst/>
          </a:prstGeom>
        </p:spPr>
        <p:txBody>
          <a:bodyPr vert="horz" wrap="square" lIns="0" tIns="0" rIns="0" bIns="0" rtlCol="0">
            <a:spAutoFit/>
          </a:bodyPr>
          <a:lstStyle/>
          <a:p>
            <a:pPr marL="342900" indent="-342900">
              <a:lnSpc>
                <a:spcPts val="2737"/>
              </a:lnSpc>
              <a:buFont typeface="Arial" pitchFamily="34" charset="0"/>
              <a:buChar char="•"/>
            </a:pPr>
            <a:r>
              <a:rPr lang="en-US" sz="2400" dirty="0" smtClean="0">
                <a:latin typeface="Times New Roman" pitchFamily="18" charset="0"/>
                <a:cs typeface="Times New Roman" pitchFamily="18" charset="0"/>
              </a:rPr>
              <a:t>Reduction of exocrine and endocrine secretion of the pancreas</a:t>
            </a:r>
            <a:r>
              <a:rPr lang="sr-Latn-RS" sz="2400" dirty="0" smtClean="0">
                <a:latin typeface="Times New Roman" pitchFamily="18" charset="0"/>
                <a:cs typeface="Times New Roman" pitchFamily="18" charset="0"/>
              </a:rPr>
              <a:t>.</a:t>
            </a:r>
            <a:r>
              <a:rPr sz="2400" spc="1111" dirty="0"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10" name="object 6"/>
          <p:cNvSpPr txBox="1"/>
          <p:nvPr/>
        </p:nvSpPr>
        <p:spPr>
          <a:xfrm>
            <a:off x="838200" y="54864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
        <p:nvSpPr>
          <p:cNvPr id="11" name="object 6"/>
          <p:cNvSpPr txBox="1"/>
          <p:nvPr/>
        </p:nvSpPr>
        <p:spPr>
          <a:xfrm>
            <a:off x="990600" y="56388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
        <p:nvSpPr>
          <p:cNvPr id="12" name="object 6"/>
          <p:cNvSpPr txBox="1"/>
          <p:nvPr/>
        </p:nvSpPr>
        <p:spPr>
          <a:xfrm>
            <a:off x="1143000" y="5791200"/>
            <a:ext cx="2346121"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15" dirty="0">
              <a:solidFill>
                <a:srgbClr val="000000"/>
              </a:solidFill>
              <a:latin typeface="BIIBQK+TimesNewRoman"/>
              <a:cs typeface="BIIBQK+TimesNewRoman"/>
            </a:endParaRPr>
          </a:p>
        </p:txBody>
      </p:sp>
    </p:spTree>
  </p:cSld>
  <p:clrMapOvr>
    <a:masterClrMapping/>
  </p:clrMapOvr>
  <p:transition advTm="76472"/>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609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64434" y="228600"/>
            <a:ext cx="6665628" cy="487313"/>
          </a:xfrm>
          <a:prstGeom prst="rect">
            <a:avLst/>
          </a:prstGeom>
        </p:spPr>
        <p:txBody>
          <a:bodyPr vert="horz" wrap="square" lIns="0" tIns="0" rIns="0" bIns="0" rtlCol="0">
            <a:spAutoFit/>
          </a:bodyPr>
          <a:lstStyle/>
          <a:p>
            <a:pPr>
              <a:lnSpc>
                <a:spcPts val="3756"/>
              </a:lnSpc>
            </a:pPr>
            <a:r>
              <a:rPr lang="sr-Latn-RS" sz="3600" spc="-23" dirty="0" smtClean="0">
                <a:solidFill>
                  <a:srgbClr val="C00000"/>
                </a:solidFill>
                <a:latin typeface="NIKMHC+TimesNewRoman,Bold"/>
              </a:rPr>
              <a:t>        </a:t>
            </a:r>
            <a:r>
              <a:rPr lang="en-US" sz="3600" b="1" dirty="0" smtClean="0">
                <a:solidFill>
                  <a:srgbClr val="C00000"/>
                </a:solidFill>
                <a:latin typeface="Times New Roman" pitchFamily="18" charset="0"/>
                <a:cs typeface="Times New Roman" pitchFamily="18" charset="0"/>
              </a:rPr>
              <a:t>Increasing the risk of:</a:t>
            </a:r>
            <a:endParaRPr sz="3600" b="1" dirty="0">
              <a:solidFill>
                <a:srgbClr val="C00000"/>
              </a:solidFill>
              <a:latin typeface="Times New Roman" pitchFamily="18" charset="0"/>
              <a:cs typeface="Times New Roman" pitchFamily="18" charset="0"/>
            </a:endParaRPr>
          </a:p>
        </p:txBody>
      </p:sp>
      <p:sp>
        <p:nvSpPr>
          <p:cNvPr id="4" name="object 4"/>
          <p:cNvSpPr txBox="1"/>
          <p:nvPr/>
        </p:nvSpPr>
        <p:spPr>
          <a:xfrm>
            <a:off x="549275" y="1695907"/>
            <a:ext cx="6035784" cy="1667123"/>
          </a:xfrm>
          <a:prstGeom prst="rect">
            <a:avLst/>
          </a:prstGeom>
        </p:spPr>
        <p:txBody>
          <a:bodyPr vert="horz" wrap="square" lIns="0" tIns="0" rIns="0" bIns="0" rtlCol="0">
            <a:spAutoFit/>
          </a:bodyPr>
          <a:lstStyle/>
          <a:p>
            <a:pPr marL="457200" indent="-457200">
              <a:lnSpc>
                <a:spcPts val="2896"/>
              </a:lnSpc>
              <a:buFont typeface="Arial" pitchFamily="34" charset="0"/>
              <a:buChar char="•"/>
            </a:pPr>
            <a:r>
              <a:rPr lang="en-US" sz="2800" dirty="0" smtClean="0">
                <a:latin typeface="Times New Roman" pitchFamily="18" charset="0"/>
                <a:cs typeface="Times New Roman" pitchFamily="18" charset="0"/>
              </a:rPr>
              <a:t>Bleeding from the digestive tract </a:t>
            </a:r>
            <a:endParaRPr lang="sr-Latn-RS" sz="2800" dirty="0" smtClean="0">
              <a:latin typeface="Times New Roman" pitchFamily="18" charset="0"/>
              <a:cs typeface="Times New Roman" pitchFamily="18" charset="0"/>
            </a:endParaRPr>
          </a:p>
          <a:p>
            <a:pPr marL="457200" indent="-457200">
              <a:lnSpc>
                <a:spcPts val="2896"/>
              </a:lnSpc>
              <a:buFont typeface="Arial" pitchFamily="34" charset="0"/>
              <a:buChar char="•"/>
            </a:pPr>
            <a:r>
              <a:rPr lang="en-US" sz="2800" dirty="0" smtClean="0">
                <a:latin typeface="Times New Roman" pitchFamily="18" charset="0"/>
                <a:cs typeface="Times New Roman" pitchFamily="18" charset="0"/>
              </a:rPr>
              <a:t>Colorectal cancer </a:t>
            </a:r>
            <a:endParaRPr lang="sr-Latn-RS" sz="2800" dirty="0" smtClean="0">
              <a:latin typeface="Times New Roman" pitchFamily="18" charset="0"/>
              <a:cs typeface="Times New Roman" pitchFamily="18" charset="0"/>
            </a:endParaRPr>
          </a:p>
          <a:p>
            <a:pPr marL="457200" indent="-457200">
              <a:lnSpc>
                <a:spcPts val="2896"/>
              </a:lnSpc>
              <a:buFont typeface="Arial" pitchFamily="34" charset="0"/>
              <a:buChar char="•"/>
            </a:pPr>
            <a:r>
              <a:rPr lang="en-US" sz="2800" dirty="0" smtClean="0">
                <a:latin typeface="Times New Roman" pitchFamily="18" charset="0"/>
                <a:cs typeface="Times New Roman" pitchFamily="18" charset="0"/>
              </a:rPr>
              <a:t>Diverticulosis</a:t>
            </a:r>
            <a:r>
              <a:rPr sz="2800" spc="1022" dirty="0" smtClean="0">
                <a:solidFill>
                  <a:srgbClr val="000000"/>
                </a:solidFill>
                <a:latin typeface="Times New Roman" pitchFamily="18" charset="0"/>
                <a:cs typeface="Times New Roman" pitchFamily="18" charset="0"/>
              </a:rPr>
              <a:t> </a:t>
            </a:r>
            <a:endParaRPr sz="2800" spc="-40" dirty="0">
              <a:solidFill>
                <a:srgbClr val="000000"/>
              </a:solidFill>
              <a:latin typeface="Times New Roman" pitchFamily="18" charset="0"/>
              <a:cs typeface="Times New Roman" pitchFamily="18" charset="0"/>
            </a:endParaRPr>
          </a:p>
          <a:p>
            <a:pPr marL="457202" marR="0" indent="-457200">
              <a:lnSpc>
                <a:spcPts val="2896"/>
              </a:lnSpc>
              <a:spcBef>
                <a:spcPts val="1383"/>
              </a:spcBef>
              <a:spcAft>
                <a:spcPts val="0"/>
              </a:spcAft>
              <a:buFont typeface="Arial" pitchFamily="34" charset="0"/>
              <a:buChar char="•"/>
            </a:pPr>
            <a:endParaRPr sz="2800" dirty="0">
              <a:solidFill>
                <a:srgbClr val="000000"/>
              </a:solidFill>
              <a:latin typeface="BIIBQK+TimesNewRoman"/>
              <a:cs typeface="BIIBQK+TimesNewRoman"/>
            </a:endParaRPr>
          </a:p>
        </p:txBody>
      </p:sp>
      <p:sp>
        <p:nvSpPr>
          <p:cNvPr id="5" name="object 5"/>
          <p:cNvSpPr txBox="1"/>
          <p:nvPr/>
        </p:nvSpPr>
        <p:spPr>
          <a:xfrm>
            <a:off x="549276" y="2852699"/>
            <a:ext cx="2788786" cy="371897"/>
          </a:xfrm>
          <a:prstGeom prst="rect">
            <a:avLst/>
          </a:prstGeom>
        </p:spPr>
        <p:txBody>
          <a:bodyPr vert="horz" wrap="square" lIns="0" tIns="0" rIns="0" bIns="0" rtlCol="0">
            <a:spAutoFit/>
          </a:bodyPr>
          <a:lstStyle/>
          <a:p>
            <a:pPr marL="457200" indent="-457200">
              <a:lnSpc>
                <a:spcPts val="2894"/>
              </a:lnSpc>
              <a:buFont typeface="Arial" pitchFamily="34" charset="0"/>
              <a:buChar char="•"/>
            </a:pPr>
            <a:r>
              <a:rPr lang="en-US" sz="2800" dirty="0" smtClean="0">
                <a:latin typeface="Times New Roman" pitchFamily="18" charset="0"/>
                <a:cs typeface="Times New Roman" pitchFamily="18" charset="0"/>
              </a:rPr>
              <a:t>Constipation</a:t>
            </a:r>
            <a:endParaRPr sz="2800" spc="-18" dirty="0">
              <a:solidFill>
                <a:srgbClr val="000000"/>
              </a:solidFill>
              <a:latin typeface="Times New Roman" pitchFamily="18" charset="0"/>
              <a:cs typeface="Times New Roman" pitchFamily="18" charset="0"/>
            </a:endParaRPr>
          </a:p>
        </p:txBody>
      </p:sp>
      <p:sp>
        <p:nvSpPr>
          <p:cNvPr id="6" name="object 6"/>
          <p:cNvSpPr txBox="1"/>
          <p:nvPr/>
        </p:nvSpPr>
        <p:spPr>
          <a:xfrm>
            <a:off x="574672" y="3251136"/>
            <a:ext cx="2111219" cy="371897"/>
          </a:xfrm>
          <a:prstGeom prst="rect">
            <a:avLst/>
          </a:prstGeom>
        </p:spPr>
        <p:txBody>
          <a:bodyPr vert="horz" wrap="square" lIns="0" tIns="0" rIns="0" bIns="0" rtlCol="0">
            <a:spAutoFit/>
          </a:bodyPr>
          <a:lstStyle/>
          <a:p>
            <a:pPr marL="457200" indent="-457200">
              <a:lnSpc>
                <a:spcPts val="2896"/>
              </a:lnSpc>
              <a:buFont typeface="Arial" pitchFamily="34" charset="0"/>
              <a:buChar char="•"/>
            </a:pPr>
            <a:r>
              <a:rPr lang="en-US" sz="2800" dirty="0" smtClean="0">
                <a:latin typeface="Times New Roman" pitchFamily="18" charset="0"/>
                <a:cs typeface="Times New Roman" pitchFamily="18" charset="0"/>
              </a:rPr>
              <a:t>Diarrhea</a:t>
            </a:r>
            <a:endParaRPr sz="2800" spc="-51" dirty="0">
              <a:solidFill>
                <a:srgbClr val="000000"/>
              </a:solidFill>
              <a:latin typeface="Times New Roman" pitchFamily="18" charset="0"/>
              <a:cs typeface="Times New Roman" pitchFamily="18" charset="0"/>
            </a:endParaRPr>
          </a:p>
        </p:txBody>
      </p:sp>
      <p:sp>
        <p:nvSpPr>
          <p:cNvPr id="7" name="object 7"/>
          <p:cNvSpPr txBox="1"/>
          <p:nvPr/>
        </p:nvSpPr>
        <p:spPr>
          <a:xfrm>
            <a:off x="549276" y="4413963"/>
            <a:ext cx="3338810" cy="371897"/>
          </a:xfrm>
          <a:prstGeom prst="rect">
            <a:avLst/>
          </a:prstGeom>
        </p:spPr>
        <p:txBody>
          <a:bodyPr vert="horz" wrap="square" lIns="0" tIns="0" rIns="0" bIns="0" rtlCol="0">
            <a:spAutoFit/>
          </a:bodyPr>
          <a:lstStyle/>
          <a:p>
            <a:pPr>
              <a:lnSpc>
                <a:spcPts val="2896"/>
              </a:lnSpc>
            </a:pPr>
            <a:r>
              <a:rPr sz="2800" spc="1022" dirty="0" smtClean="0">
                <a:solidFill>
                  <a:srgbClr val="000000"/>
                </a:solidFill>
                <a:latin typeface="Times New Roman" pitchFamily="18" charset="0"/>
                <a:cs typeface="Times New Roman" pitchFamily="18" charset="0"/>
              </a:rPr>
              <a:t> </a:t>
            </a:r>
            <a:endParaRPr sz="2800" spc="-28" dirty="0">
              <a:solidFill>
                <a:srgbClr val="000000"/>
              </a:solidFill>
              <a:latin typeface="Times New Roman" pitchFamily="18" charset="0"/>
              <a:cs typeface="Times New Roman" pitchFamily="18" charset="0"/>
            </a:endParaRPr>
          </a:p>
        </p:txBody>
      </p:sp>
      <p:sp>
        <p:nvSpPr>
          <p:cNvPr id="8" name="object 8"/>
          <p:cNvSpPr txBox="1"/>
          <p:nvPr/>
        </p:nvSpPr>
        <p:spPr>
          <a:xfrm>
            <a:off x="549254" y="3626764"/>
            <a:ext cx="5289246" cy="1295226"/>
          </a:xfrm>
          <a:prstGeom prst="rect">
            <a:avLst/>
          </a:prstGeom>
        </p:spPr>
        <p:txBody>
          <a:bodyPr vert="horz" wrap="square" lIns="0" tIns="0" rIns="0" bIns="0" rtlCol="0">
            <a:spAutoFit/>
          </a:bodyPr>
          <a:lstStyle/>
          <a:p>
            <a:pPr marL="457212" marR="0" indent="-457200">
              <a:lnSpc>
                <a:spcPts val="2894"/>
              </a:lnSpc>
              <a:spcBef>
                <a:spcPts val="0"/>
              </a:spcBef>
              <a:spcAft>
                <a:spcPts val="0"/>
              </a:spcAft>
              <a:buFont typeface="Arial" pitchFamily="34" charset="0"/>
              <a:buChar char="•"/>
            </a:pPr>
            <a:r>
              <a:rPr lang="en-US" sz="2800" dirty="0" err="1" smtClean="0">
                <a:latin typeface="Times New Roman" pitchFamily="18" charset="0"/>
                <a:cs typeface="Times New Roman" pitchFamily="18" charset="0"/>
              </a:rPr>
              <a:t>Hepatobiliary</a:t>
            </a:r>
            <a:r>
              <a:rPr lang="en-US" sz="2800" dirty="0" smtClean="0">
                <a:latin typeface="Times New Roman" pitchFamily="18" charset="0"/>
                <a:cs typeface="Times New Roman" pitchFamily="18" charset="0"/>
              </a:rPr>
              <a:t> diseases</a:t>
            </a:r>
            <a:endParaRPr lang="sr-Latn-RS" sz="2800" dirty="0" smtClean="0">
              <a:latin typeface="Times New Roman" pitchFamily="18" charset="0"/>
              <a:cs typeface="Times New Roman" pitchFamily="18" charset="0"/>
            </a:endParaRPr>
          </a:p>
          <a:p>
            <a:pPr marL="457212" marR="0" indent="-457200">
              <a:lnSpc>
                <a:spcPts val="2894"/>
              </a:lnSpc>
              <a:spcBef>
                <a:spcPts val="0"/>
              </a:spcBef>
              <a:spcAft>
                <a:spcPts val="0"/>
              </a:spcAft>
              <a:buFont typeface="Arial" pitchFamily="34" charset="0"/>
              <a:buChar char="•"/>
            </a:pPr>
            <a:r>
              <a:rPr lang="en-US" sz="2800" dirty="0" smtClean="0">
                <a:latin typeface="Times New Roman" pitchFamily="18" charset="0"/>
                <a:cs typeface="Times New Roman" pitchFamily="18" charset="0"/>
              </a:rPr>
              <a:t>Pancreatic carcinoma</a:t>
            </a:r>
            <a:endParaRPr sz="2800" spc="-23" dirty="0">
              <a:solidFill>
                <a:srgbClr val="000000"/>
              </a:solidFill>
              <a:latin typeface="Times New Roman" pitchFamily="18" charset="0"/>
              <a:cs typeface="Times New Roman" pitchFamily="18" charset="0"/>
            </a:endParaRPr>
          </a:p>
          <a:p>
            <a:pPr marL="457200" marR="0" indent="-457200">
              <a:lnSpc>
                <a:spcPts val="2896"/>
              </a:lnSpc>
              <a:spcBef>
                <a:spcPts val="1383"/>
              </a:spcBef>
              <a:spcAft>
                <a:spcPts val="0"/>
              </a:spcAft>
              <a:buFont typeface="Arial" pitchFamily="34" charset="0"/>
              <a:buChar char="•"/>
            </a:pPr>
            <a:endParaRPr sz="2800" spc="-28" dirty="0">
              <a:solidFill>
                <a:srgbClr val="000000"/>
              </a:solidFill>
              <a:latin typeface="BIIBQK+TimesNewRoman"/>
              <a:cs typeface="BIIBQK+TimesNewRoman"/>
            </a:endParaRPr>
          </a:p>
        </p:txBody>
      </p:sp>
    </p:spTree>
  </p:cSld>
  <p:clrMapOvr>
    <a:masterClrMapping/>
  </p:clrMapOvr>
  <p:transition advTm="24042"/>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01649" y="25002"/>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589025" y="320441"/>
            <a:ext cx="6860841" cy="526554"/>
          </a:xfrm>
          <a:prstGeom prst="rect">
            <a:avLst/>
          </a:prstGeom>
        </p:spPr>
        <p:txBody>
          <a:bodyPr vert="horz" wrap="square" lIns="0" tIns="0" rIns="0" bIns="0" rtlCol="0">
            <a:spAutoFit/>
          </a:bodyPr>
          <a:lstStyle/>
          <a:p>
            <a:pPr>
              <a:lnSpc>
                <a:spcPts val="4147"/>
              </a:lnSpc>
            </a:pPr>
            <a:r>
              <a:rPr lang="sr-Latn-RS" sz="4000" dirty="0" smtClean="0"/>
              <a:t>        </a:t>
            </a:r>
            <a:r>
              <a:rPr lang="en-US" sz="4000" b="1" dirty="0" smtClean="0">
                <a:solidFill>
                  <a:srgbClr val="C00000"/>
                </a:solidFill>
                <a:latin typeface="Times New Roman" pitchFamily="18" charset="0"/>
                <a:cs typeface="Times New Roman" pitchFamily="18" charset="0"/>
              </a:rPr>
              <a:t>Fecal incontinence</a:t>
            </a:r>
            <a:endParaRPr sz="4000" b="1" spc="11" dirty="0">
              <a:solidFill>
                <a:srgbClr val="C00000"/>
              </a:solidFill>
              <a:latin typeface="Times New Roman" pitchFamily="18" charset="0"/>
              <a:cs typeface="Times New Roman" pitchFamily="18" charset="0"/>
            </a:endParaRPr>
          </a:p>
        </p:txBody>
      </p:sp>
      <p:sp>
        <p:nvSpPr>
          <p:cNvPr id="4" name="object 4"/>
          <p:cNvSpPr txBox="1"/>
          <p:nvPr/>
        </p:nvSpPr>
        <p:spPr>
          <a:xfrm>
            <a:off x="3456940" y="1499398"/>
            <a:ext cx="2125624" cy="807913"/>
          </a:xfrm>
          <a:prstGeom prst="rect">
            <a:avLst/>
          </a:prstGeom>
        </p:spPr>
        <p:txBody>
          <a:bodyPr vert="horz" wrap="square" lIns="0" tIns="0" rIns="0" bIns="0" rtlCol="0">
            <a:spAutoFit/>
          </a:bodyPr>
          <a:lstStyle/>
          <a:p>
            <a:pPr marL="219075" marR="0" algn="ctr">
              <a:lnSpc>
                <a:spcPts val="2112"/>
              </a:lnSpc>
              <a:spcBef>
                <a:spcPts val="0"/>
              </a:spcBef>
              <a:spcAft>
                <a:spcPts val="0"/>
              </a:spcAft>
            </a:pPr>
            <a:r>
              <a:rPr lang="en-US" sz="2400" dirty="0" smtClean="0">
                <a:latin typeface="Times New Roman" pitchFamily="18" charset="0"/>
                <a:cs typeface="Times New Roman" pitchFamily="18" charset="0"/>
              </a:rPr>
              <a:t>Decreased rectal </a:t>
            </a:r>
            <a:endParaRPr lang="sr-Latn-RS" sz="2400" dirty="0" smtClean="0">
              <a:latin typeface="Times New Roman" pitchFamily="18" charset="0"/>
              <a:cs typeface="Times New Roman" pitchFamily="18" charset="0"/>
            </a:endParaRPr>
          </a:p>
          <a:p>
            <a:pPr marL="219075" marR="0" algn="ctr">
              <a:lnSpc>
                <a:spcPts val="2112"/>
              </a:lnSpc>
              <a:spcBef>
                <a:spcPts val="0"/>
              </a:spcBef>
              <a:spcAft>
                <a:spcPts val="0"/>
              </a:spcAft>
            </a:pPr>
            <a:r>
              <a:rPr lang="en-US" sz="2400" dirty="0" smtClean="0">
                <a:latin typeface="Times New Roman" pitchFamily="18" charset="0"/>
                <a:cs typeface="Times New Roman" pitchFamily="18" charset="0"/>
              </a:rPr>
              <a:t>sensation</a:t>
            </a:r>
            <a:endParaRPr sz="2400" dirty="0">
              <a:solidFill>
                <a:srgbClr val="000000"/>
              </a:solidFill>
              <a:latin typeface="Times New Roman" pitchFamily="18" charset="0"/>
              <a:cs typeface="Times New Roman" pitchFamily="18" charset="0"/>
            </a:endParaRPr>
          </a:p>
        </p:txBody>
      </p:sp>
      <p:sp>
        <p:nvSpPr>
          <p:cNvPr id="6" name="object 6"/>
          <p:cNvSpPr txBox="1"/>
          <p:nvPr/>
        </p:nvSpPr>
        <p:spPr>
          <a:xfrm>
            <a:off x="1219200" y="3136050"/>
            <a:ext cx="1937541" cy="1089209"/>
          </a:xfrm>
          <a:prstGeom prst="rect">
            <a:avLst/>
          </a:prstGeom>
        </p:spPr>
        <p:txBody>
          <a:bodyPr vert="horz" wrap="square" lIns="0" tIns="0" rIns="0" bIns="0" rtlCol="0">
            <a:spAutoFit/>
          </a:bodyPr>
          <a:lstStyle/>
          <a:p>
            <a:pPr algn="ctr">
              <a:lnSpc>
                <a:spcPts val="2112"/>
              </a:lnSpc>
            </a:pPr>
            <a:r>
              <a:rPr lang="sr-Latn-RS" sz="2400" dirty="0" smtClean="0">
                <a:latin typeface="Times New Roman" pitchFamily="18" charset="0"/>
                <a:cs typeface="Times New Roman" pitchFamily="18" charset="0"/>
              </a:rPr>
              <a:t>A</a:t>
            </a:r>
            <a:r>
              <a:rPr lang="en-US" sz="2400" dirty="0" err="1" smtClean="0">
                <a:latin typeface="Times New Roman" pitchFamily="18" charset="0"/>
                <a:cs typeface="Times New Roman" pitchFamily="18" charset="0"/>
              </a:rPr>
              <a:t>norectal</a:t>
            </a:r>
            <a:r>
              <a:rPr lang="en-US" sz="2400" dirty="0" smtClean="0">
                <a:latin typeface="Times New Roman" pitchFamily="18" charset="0"/>
                <a:cs typeface="Times New Roman" pitchFamily="18" charset="0"/>
              </a:rPr>
              <a:t> damage </a:t>
            </a:r>
            <a:r>
              <a:rPr lang="sr-Latn-RS" sz="2400" dirty="0" smtClean="0">
                <a:latin typeface="Times New Roman" pitchFamily="18" charset="0"/>
                <a:cs typeface="Times New Roman" pitchFamily="18" charset="0"/>
              </a:rPr>
              <a:t>by</a:t>
            </a:r>
            <a:r>
              <a:rPr lang="en-US" sz="2400" dirty="0" smtClean="0">
                <a:latin typeface="Times New Roman" pitchFamily="18" charset="0"/>
                <a:cs typeface="Times New Roman" pitchFamily="18" charset="0"/>
              </a:rPr>
              <a:t> surgery </a:t>
            </a:r>
            <a:r>
              <a:rPr lang="sr-Latn-RS" sz="2400" dirty="0" smtClean="0">
                <a:latin typeface="Times New Roman" pitchFamily="18" charset="0"/>
                <a:cs typeface="Times New Roman" pitchFamily="18" charset="0"/>
              </a:rPr>
              <a:t>or</a:t>
            </a:r>
            <a:r>
              <a:rPr lang="en-US" sz="2400" dirty="0" smtClean="0">
                <a:latin typeface="Times New Roman" pitchFamily="18" charset="0"/>
                <a:cs typeface="Times New Roman" pitchFamily="18" charset="0"/>
              </a:rPr>
              <a:t> radiation</a:t>
            </a:r>
            <a:endParaRPr sz="2400" spc="-10" dirty="0">
              <a:solidFill>
                <a:srgbClr val="000000"/>
              </a:solidFill>
              <a:latin typeface="Times New Roman" pitchFamily="18" charset="0"/>
              <a:cs typeface="Times New Roman" pitchFamily="18" charset="0"/>
            </a:endParaRPr>
          </a:p>
        </p:txBody>
      </p:sp>
      <p:sp>
        <p:nvSpPr>
          <p:cNvPr id="7" name="object 7"/>
          <p:cNvSpPr txBox="1"/>
          <p:nvPr/>
        </p:nvSpPr>
        <p:spPr>
          <a:xfrm>
            <a:off x="6204229" y="3233153"/>
            <a:ext cx="1778970" cy="550600"/>
          </a:xfrm>
          <a:prstGeom prst="rect">
            <a:avLst/>
          </a:prstGeom>
        </p:spPr>
        <p:txBody>
          <a:bodyPr vert="horz" wrap="square" lIns="0" tIns="0" rIns="0" bIns="0" rtlCol="0">
            <a:spAutoFit/>
          </a:bodyPr>
          <a:lstStyle/>
          <a:p>
            <a:pPr algn="ctr">
              <a:lnSpc>
                <a:spcPts val="2112"/>
              </a:lnSpc>
            </a:pPr>
            <a:r>
              <a:rPr lang="en-US" sz="2400" dirty="0" smtClean="0">
                <a:latin typeface="Times New Roman" pitchFamily="18" charset="0"/>
                <a:cs typeface="Times New Roman" pitchFamily="18" charset="0"/>
              </a:rPr>
              <a:t>Disorders</a:t>
            </a:r>
            <a:r>
              <a:rPr lang="sr-Latn-RS" sz="2400" dirty="0" smtClean="0">
                <a:latin typeface="Times New Roman" pitchFamily="18" charset="0"/>
                <a:cs typeface="Times New Roman" pitchFamily="18" charset="0"/>
              </a:rPr>
              <a:t> of</a:t>
            </a:r>
            <a:r>
              <a:rPr lang="en-US" sz="2400" dirty="0" smtClean="0">
                <a:latin typeface="Times New Roman" pitchFamily="18" charset="0"/>
                <a:cs typeface="Times New Roman" pitchFamily="18" charset="0"/>
              </a:rPr>
              <a:t> sphincter</a:t>
            </a:r>
            <a:endParaRPr sz="2400" dirty="0">
              <a:solidFill>
                <a:srgbClr val="000000"/>
              </a:solidFill>
              <a:latin typeface="Times New Roman" pitchFamily="18" charset="0"/>
              <a:cs typeface="Times New Roman" pitchFamily="18" charset="0"/>
            </a:endParaRPr>
          </a:p>
        </p:txBody>
      </p:sp>
      <p:sp>
        <p:nvSpPr>
          <p:cNvPr id="9" name="object 9"/>
          <p:cNvSpPr txBox="1"/>
          <p:nvPr/>
        </p:nvSpPr>
        <p:spPr>
          <a:xfrm>
            <a:off x="3692088" y="3225402"/>
            <a:ext cx="1963122" cy="641201"/>
          </a:xfrm>
          <a:prstGeom prst="rect">
            <a:avLst/>
          </a:prstGeom>
        </p:spPr>
        <p:txBody>
          <a:bodyPr vert="horz" wrap="square" lIns="0" tIns="0" rIns="0" bIns="0" rtlCol="0">
            <a:spAutoFit/>
          </a:bodyPr>
          <a:lstStyle/>
          <a:p>
            <a:pPr>
              <a:lnSpc>
                <a:spcPts val="2503"/>
              </a:lnSpc>
            </a:pPr>
            <a:r>
              <a:rPr lang="en-US" sz="2600" dirty="0" smtClean="0">
                <a:latin typeface="Times New Roman" pitchFamily="18" charset="0"/>
                <a:cs typeface="Times New Roman" pitchFamily="18" charset="0"/>
              </a:rPr>
              <a:t/>
            </a:r>
            <a:br>
              <a:rPr lang="en-US" sz="2600" dirty="0" smtClean="0">
                <a:latin typeface="Times New Roman" pitchFamily="18" charset="0"/>
                <a:cs typeface="Times New Roman" pitchFamily="18" charset="0"/>
              </a:rPr>
            </a:br>
            <a:r>
              <a:rPr lang="sr-Latn-RS" sz="2600" dirty="0" smtClean="0">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E</a:t>
            </a:r>
            <a:r>
              <a:rPr lang="en-US" sz="2600" b="1" dirty="0" err="1" smtClean="0">
                <a:latin typeface="Times New Roman" pitchFamily="18" charset="0"/>
                <a:cs typeface="Times New Roman" pitchFamily="18" charset="0"/>
              </a:rPr>
              <a:t>tiology</a:t>
            </a:r>
            <a:endParaRPr sz="2600" b="1" dirty="0">
              <a:solidFill>
                <a:srgbClr val="000000"/>
              </a:solidFill>
              <a:latin typeface="Times New Roman" pitchFamily="18" charset="0"/>
              <a:cs typeface="Times New Roman" pitchFamily="18" charset="0"/>
            </a:endParaRPr>
          </a:p>
        </p:txBody>
      </p:sp>
      <p:sp>
        <p:nvSpPr>
          <p:cNvPr id="10" name="object 10"/>
          <p:cNvSpPr txBox="1"/>
          <p:nvPr/>
        </p:nvSpPr>
        <p:spPr>
          <a:xfrm>
            <a:off x="3632874" y="4901468"/>
            <a:ext cx="1889948" cy="807913"/>
          </a:xfrm>
          <a:prstGeom prst="rect">
            <a:avLst/>
          </a:prstGeom>
        </p:spPr>
        <p:txBody>
          <a:bodyPr vert="horz" wrap="square" lIns="0" tIns="0" rIns="0" bIns="0" rtlCol="0">
            <a:spAutoFit/>
          </a:bodyPr>
          <a:lstStyle/>
          <a:p>
            <a:pPr marL="66675" marR="0" algn="ctr">
              <a:lnSpc>
                <a:spcPts val="2112"/>
              </a:lnSpc>
              <a:spcBef>
                <a:spcPts val="0"/>
              </a:spcBef>
              <a:spcAft>
                <a:spcPts val="0"/>
              </a:spcAft>
            </a:pPr>
            <a:r>
              <a:rPr lang="en-US" sz="2400" dirty="0" smtClean="0">
                <a:latin typeface="Times New Roman" pitchFamily="18" charset="0"/>
                <a:cs typeface="Times New Roman" pitchFamily="18" charset="0"/>
              </a:rPr>
              <a:t>Structural damage to the pelvic floor</a:t>
            </a:r>
            <a:endParaRPr sz="2400" spc="-31" dirty="0">
              <a:solidFill>
                <a:srgbClr val="000000"/>
              </a:solidFill>
              <a:latin typeface="Times New Roman" pitchFamily="18" charset="0"/>
              <a:cs typeface="Times New Roman" pitchFamily="18" charset="0"/>
            </a:endParaRPr>
          </a:p>
        </p:txBody>
      </p:sp>
      <p:sp>
        <p:nvSpPr>
          <p:cNvPr id="12" name="object 12"/>
          <p:cNvSpPr txBox="1"/>
          <p:nvPr/>
        </p:nvSpPr>
        <p:spPr>
          <a:xfrm>
            <a:off x="5511161" y="6607754"/>
            <a:ext cx="3969005" cy="387973"/>
          </a:xfrm>
          <a:prstGeom prst="rect">
            <a:avLst/>
          </a:prstGeom>
        </p:spPr>
        <p:txBody>
          <a:bodyPr vert="horz" wrap="square" lIns="0" tIns="0" rIns="0" bIns="0" rtlCol="0">
            <a:spAutoFit/>
          </a:bodyPr>
          <a:lstStyle/>
          <a:p>
            <a:pPr marL="0" marR="0">
              <a:lnSpc>
                <a:spcPts val="1250"/>
              </a:lnSpc>
              <a:spcBef>
                <a:spcPts val="0"/>
              </a:spcBef>
              <a:spcAft>
                <a:spcPts val="0"/>
              </a:spcAft>
            </a:pPr>
            <a:r>
              <a:rPr sz="1200" u="sng" spc="-23" dirty="0">
                <a:solidFill>
                  <a:srgbClr val="000000"/>
                </a:solidFill>
                <a:latin typeface="QLETWW+Times-Bold"/>
                <a:cs typeface="QLETWW+Times-Bold"/>
              </a:rPr>
              <a:t>Hall</a:t>
            </a:r>
            <a:r>
              <a:rPr sz="1200" u="sng" spc="68" dirty="0">
                <a:solidFill>
                  <a:srgbClr val="000000"/>
                </a:solidFill>
                <a:latin typeface="QLETWW+Times-Bold"/>
                <a:cs typeface="QLETWW+Times-Bold"/>
              </a:rPr>
              <a:t> </a:t>
            </a:r>
            <a:r>
              <a:rPr sz="1200" u="sng" spc="-10" dirty="0">
                <a:solidFill>
                  <a:srgbClr val="000000"/>
                </a:solidFill>
                <a:latin typeface="NIKMHC+TimesNewRoman,Bold"/>
                <a:cs typeface="NIKMHC+TimesNewRoman,Bold"/>
              </a:rPr>
              <a:t>КЕ,</a:t>
            </a:r>
            <a:r>
              <a:rPr sz="1200" u="sng" spc="87" dirty="0">
                <a:solidFill>
                  <a:srgbClr val="000000"/>
                </a:solidFill>
                <a:latin typeface="NIKMHC+TimesNewRoman,Bold"/>
                <a:cs typeface="NIKMHC+TimesNewRoman,Bold"/>
              </a:rPr>
              <a:t> </a:t>
            </a:r>
            <a:r>
              <a:rPr sz="1200" u="sng" spc="66" dirty="0">
                <a:solidFill>
                  <a:srgbClr val="000000"/>
                </a:solidFill>
                <a:latin typeface="QLETWW+Times-Bold"/>
                <a:cs typeface="QLETWW+Times-Bold"/>
              </a:rPr>
              <a:t>et</a:t>
            </a:r>
            <a:r>
              <a:rPr sz="1200" u="sng" spc="-162" dirty="0">
                <a:solidFill>
                  <a:srgbClr val="000000"/>
                </a:solidFill>
                <a:latin typeface="QLETWW+Times-Bold"/>
                <a:cs typeface="QLETWW+Times-Bold"/>
              </a:rPr>
              <a:t> </a:t>
            </a:r>
            <a:r>
              <a:rPr sz="1200" u="sng" spc="-17" dirty="0">
                <a:solidFill>
                  <a:srgbClr val="000000"/>
                </a:solidFill>
                <a:latin typeface="QLETWW+Times-Bold"/>
                <a:cs typeface="QLETWW+Times-Bold"/>
              </a:rPr>
              <a:t>al.</a:t>
            </a:r>
            <a:r>
              <a:rPr sz="1200" u="sng" spc="93" dirty="0">
                <a:solidFill>
                  <a:srgbClr val="000000"/>
                </a:solidFill>
                <a:latin typeface="QLETWW+Times-Bold"/>
                <a:cs typeface="QLETWW+Times-Bold"/>
              </a:rPr>
              <a:t> </a:t>
            </a:r>
            <a:r>
              <a:rPr sz="1200" u="sng" dirty="0">
                <a:solidFill>
                  <a:srgbClr val="000000"/>
                </a:solidFill>
                <a:latin typeface="VUPCBE+Times-BoldItalic"/>
                <a:cs typeface="VUPCBE+Times-BoldItalic"/>
              </a:rPr>
              <a:t>Gastroenterology</a:t>
            </a:r>
            <a:r>
              <a:rPr sz="1200" u="sng" dirty="0">
                <a:solidFill>
                  <a:srgbClr val="000000"/>
                </a:solidFill>
                <a:latin typeface="QLETWW+Times-Bold"/>
                <a:cs typeface="QLETWW+Times-Bold"/>
              </a:rPr>
              <a:t>.</a:t>
            </a:r>
            <a:r>
              <a:rPr sz="1200" u="sng" spc="-75" dirty="0">
                <a:solidFill>
                  <a:srgbClr val="000000"/>
                </a:solidFill>
                <a:latin typeface="QLETWW+Times-Bold"/>
                <a:cs typeface="QLETWW+Times-Bold"/>
              </a:rPr>
              <a:t> </a:t>
            </a:r>
            <a:r>
              <a:rPr sz="1200" u="sng" dirty="0">
                <a:solidFill>
                  <a:srgbClr val="000000"/>
                </a:solidFill>
                <a:latin typeface="QLETWW+Times-Bold"/>
                <a:cs typeface="QLETWW+Times-Bold"/>
              </a:rPr>
              <a:t>2005;129:1305-1338</a:t>
            </a:r>
            <a:r>
              <a:rPr sz="1200" dirty="0">
                <a:solidFill>
                  <a:srgbClr val="000000"/>
                </a:solidFill>
                <a:latin typeface="QLETWW+Times-Bold"/>
                <a:cs typeface="QLETWW+Times-Bold"/>
              </a:rPr>
              <a:t>.</a:t>
            </a:r>
          </a:p>
        </p:txBody>
      </p:sp>
      <p:sp>
        <p:nvSpPr>
          <p:cNvPr id="13" name="object 5"/>
          <p:cNvSpPr txBox="1"/>
          <p:nvPr/>
        </p:nvSpPr>
        <p:spPr>
          <a:xfrm>
            <a:off x="4048381" y="22908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4" name="object 5"/>
          <p:cNvSpPr txBox="1"/>
          <p:nvPr/>
        </p:nvSpPr>
        <p:spPr>
          <a:xfrm>
            <a:off x="4200781" y="24432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5" name="object 5"/>
          <p:cNvSpPr txBox="1"/>
          <p:nvPr/>
        </p:nvSpPr>
        <p:spPr>
          <a:xfrm>
            <a:off x="4353181" y="25956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6" name="object 5"/>
          <p:cNvSpPr txBox="1"/>
          <p:nvPr/>
        </p:nvSpPr>
        <p:spPr>
          <a:xfrm>
            <a:off x="4505581" y="27480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7" name="object 5"/>
          <p:cNvSpPr txBox="1"/>
          <p:nvPr/>
        </p:nvSpPr>
        <p:spPr>
          <a:xfrm>
            <a:off x="4657981" y="2900448"/>
            <a:ext cx="1512381"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19" name="object 8"/>
          <p:cNvSpPr txBox="1"/>
          <p:nvPr/>
        </p:nvSpPr>
        <p:spPr>
          <a:xfrm>
            <a:off x="1449071" y="3411351"/>
            <a:ext cx="2024747" cy="269304"/>
          </a:xfrm>
          <a:prstGeom prst="rect">
            <a:avLst/>
          </a:prstGeom>
        </p:spPr>
        <p:txBody>
          <a:bodyPr vert="horz" wrap="square" lIns="0" tIns="0" rIns="0" bIns="0" rtlCol="0">
            <a:spAutoFit/>
          </a:bodyPr>
          <a:lstStyle/>
          <a:p>
            <a:pPr marL="0" marR="0">
              <a:lnSpc>
                <a:spcPts val="2115"/>
              </a:lnSpc>
              <a:spcBef>
                <a:spcPts val="0"/>
              </a:spcBef>
              <a:spcAft>
                <a:spcPts val="0"/>
              </a:spcAft>
            </a:pPr>
            <a:endParaRPr sz="2050" dirty="0">
              <a:solidFill>
                <a:srgbClr val="000000"/>
              </a:solidFill>
              <a:latin typeface="NIKMHC+TimesNewRoman,Bold"/>
              <a:cs typeface="NIKMHC+TimesNewRoman,Bold"/>
            </a:endParaRPr>
          </a:p>
        </p:txBody>
      </p:sp>
      <p:sp>
        <p:nvSpPr>
          <p:cNvPr id="20" name="object 8"/>
          <p:cNvSpPr txBox="1"/>
          <p:nvPr/>
        </p:nvSpPr>
        <p:spPr>
          <a:xfrm>
            <a:off x="1601471" y="3563751"/>
            <a:ext cx="2024747" cy="269304"/>
          </a:xfrm>
          <a:prstGeom prst="rect">
            <a:avLst/>
          </a:prstGeom>
        </p:spPr>
        <p:txBody>
          <a:bodyPr vert="horz" wrap="square" lIns="0" tIns="0" rIns="0" bIns="0" rtlCol="0">
            <a:spAutoFit/>
          </a:bodyPr>
          <a:lstStyle/>
          <a:p>
            <a:pPr marL="0" marR="0">
              <a:lnSpc>
                <a:spcPts val="2115"/>
              </a:lnSpc>
              <a:spcBef>
                <a:spcPts val="0"/>
              </a:spcBef>
              <a:spcAft>
                <a:spcPts val="0"/>
              </a:spcAft>
            </a:pPr>
            <a:endParaRPr sz="2050" dirty="0">
              <a:solidFill>
                <a:srgbClr val="000000"/>
              </a:solidFill>
              <a:latin typeface="NIKMHC+TimesNewRoman,Bold"/>
              <a:cs typeface="NIKMHC+TimesNewRoman,Bold"/>
            </a:endParaRPr>
          </a:p>
        </p:txBody>
      </p:sp>
      <p:sp>
        <p:nvSpPr>
          <p:cNvPr id="21" name="object 11"/>
          <p:cNvSpPr txBox="1"/>
          <p:nvPr/>
        </p:nvSpPr>
        <p:spPr>
          <a:xfrm>
            <a:off x="4049405" y="5697047"/>
            <a:ext cx="1370503"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
        <p:nvSpPr>
          <p:cNvPr id="22" name="object 11"/>
          <p:cNvSpPr txBox="1"/>
          <p:nvPr/>
        </p:nvSpPr>
        <p:spPr>
          <a:xfrm>
            <a:off x="4201805" y="5849447"/>
            <a:ext cx="1370503" cy="269304"/>
          </a:xfrm>
          <a:prstGeom prst="rect">
            <a:avLst/>
          </a:prstGeom>
        </p:spPr>
        <p:txBody>
          <a:bodyPr vert="horz" wrap="square" lIns="0" tIns="0" rIns="0" bIns="0" rtlCol="0">
            <a:spAutoFit/>
          </a:bodyPr>
          <a:lstStyle/>
          <a:p>
            <a:pPr marL="0" marR="0">
              <a:lnSpc>
                <a:spcPts val="2112"/>
              </a:lnSpc>
              <a:spcBef>
                <a:spcPts val="0"/>
              </a:spcBef>
              <a:spcAft>
                <a:spcPts val="0"/>
              </a:spcAft>
            </a:pPr>
            <a:endParaRPr sz="2050" dirty="0">
              <a:solidFill>
                <a:srgbClr val="000000"/>
              </a:solidFill>
              <a:latin typeface="NIKMHC+TimesNewRoman,Bold"/>
              <a:cs typeface="NIKMHC+TimesNewRoman,Bold"/>
            </a:endParaRPr>
          </a:p>
        </p:txBody>
      </p:sp>
    </p:spTree>
  </p:cSld>
  <p:clrMapOvr>
    <a:masterClrMapping/>
  </p:clrMapOvr>
  <p:transition advTm="25962"/>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17"/>
          <p:cNvGraphicFramePr>
            <a:graphicFrameLocks noGrp="1"/>
          </p:cNvGraphicFramePr>
          <p:nvPr>
            <p:extLst>
              <p:ext uri="{D42A27DB-BD31-4B8C-83A1-F6EECF244321}">
                <p14:modId xmlns:p14="http://schemas.microsoft.com/office/powerpoint/2010/main" val="110321359"/>
              </p:ext>
            </p:extLst>
          </p:nvPr>
        </p:nvGraphicFramePr>
        <p:xfrm>
          <a:off x="1447800" y="381000"/>
          <a:ext cx="6553200" cy="5791200"/>
        </p:xfrm>
        <a:graphic>
          <a:graphicData uri="http://schemas.openxmlformats.org/drawingml/2006/table">
            <a:tbl>
              <a:tblPr/>
              <a:tblGrid>
                <a:gridCol w="3152775"/>
                <a:gridCol w="3400425"/>
              </a:tblGrid>
              <a:tr h="118745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Age-associated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Clinical Consequence (s)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24025">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Gastric cells reduced </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Increased post prandial gastric pH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Gastritis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828675">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Less effective mastication </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Decreased food clearance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Increased risk of aspiration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828675">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Muscle tone reduced, </a:t>
                      </a:r>
                      <a:r>
                        <a:rPr kumimoji="0" lang="en-US" sz="2000" b="0" i="0" u="none" strike="noStrike" cap="none" normalizeH="0" baseline="0" dirty="0" err="1" smtClean="0">
                          <a:ln>
                            <a:noFill/>
                          </a:ln>
                          <a:solidFill>
                            <a:schemeClr val="tx1"/>
                          </a:solidFill>
                          <a:effectLst/>
                          <a:latin typeface="Times New Roman" pitchFamily="18" charset="0"/>
                          <a:ea typeface="ＭＳ Ｐゴシック" pitchFamily="34" charset="-128"/>
                        </a:rPr>
                        <a:t>peristal</a:t>
                      </a:r>
                      <a:r>
                        <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rPr>
                        <a:t>t</a:t>
                      </a: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i</a:t>
                      </a:r>
                      <a:r>
                        <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rPr>
                        <a:t>c</a:t>
                      </a: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 reduced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Constipation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222375">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Hepatic size reduced, blood flow reduced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Less efficient in </a:t>
                      </a:r>
                      <a:r>
                        <a:rPr kumimoji="0" lang="en-US" sz="2000" b="0" i="0" u="none" strike="noStrike" cap="none" normalizeH="0" baseline="0" dirty="0" err="1" smtClean="0">
                          <a:ln>
                            <a:noFill/>
                          </a:ln>
                          <a:solidFill>
                            <a:schemeClr val="tx1"/>
                          </a:solidFill>
                          <a:effectLst/>
                          <a:latin typeface="Times New Roman" pitchFamily="18" charset="0"/>
                          <a:ea typeface="ＭＳ Ｐゴシック" pitchFamily="34" charset="-128"/>
                          <a:cs typeface="Times New Roman" pitchFamily="18" charset="0"/>
                        </a:rPr>
                        <a:t>metaboli</a:t>
                      </a:r>
                      <a:r>
                        <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sm </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of</a:t>
                      </a: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 drugs/toxins</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bl>
          </a:graphicData>
        </a:graphic>
      </p:graphicFrame>
    </p:spTree>
    <p:extLst>
      <p:ext uri="{BB962C8B-B14F-4D97-AF65-F5344CB8AC3E}">
        <p14:creationId xmlns:p14="http://schemas.microsoft.com/office/powerpoint/2010/main" val="1843157511"/>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3000" y="304799"/>
            <a:ext cx="8836506" cy="487313"/>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200" b="1" dirty="0" smtClean="0">
                <a:solidFill>
                  <a:srgbClr val="C00000"/>
                </a:solidFill>
                <a:latin typeface="Times New Roman" pitchFamily="18" charset="0"/>
                <a:cs typeface="Times New Roman" pitchFamily="18" charset="0"/>
              </a:rPr>
              <a:t>Aging and the cardiovascular system</a:t>
            </a:r>
            <a:endParaRPr sz="3200" b="1" spc="-12" dirty="0">
              <a:solidFill>
                <a:srgbClr val="C00000"/>
              </a:solidFill>
              <a:latin typeface="Times New Roman" pitchFamily="18" charset="0"/>
              <a:cs typeface="Times New Roman" pitchFamily="18" charset="0"/>
            </a:endParaRPr>
          </a:p>
        </p:txBody>
      </p:sp>
      <p:sp>
        <p:nvSpPr>
          <p:cNvPr id="4" name="object 4"/>
          <p:cNvSpPr txBox="1"/>
          <p:nvPr/>
        </p:nvSpPr>
        <p:spPr>
          <a:xfrm>
            <a:off x="473071" y="1072682"/>
            <a:ext cx="4706017" cy="5516895"/>
          </a:xfrm>
          <a:prstGeom prst="rect">
            <a:avLst/>
          </a:prstGeom>
        </p:spPr>
        <p:txBody>
          <a:bodyPr vert="horz" wrap="square" lIns="0" tIns="0" rIns="0" bIns="0" rtlCol="0">
            <a:spAutoFit/>
          </a:bodyPr>
          <a:lstStyle/>
          <a:p>
            <a:pPr marL="457200" indent="-457200">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changes that normally occur in the cardiovascular system with aging do not significantly limit the normal work capacity of the heart</a:t>
            </a:r>
          </a:p>
          <a:p>
            <a:endParaRPr lang="en-US" sz="2400" dirty="0">
              <a:latin typeface="Times New Roman" pitchFamily="18" charset="0"/>
              <a:cs typeface="Times New Roman" pitchFamily="18" charset="0"/>
            </a:endParaRPr>
          </a:p>
          <a:p>
            <a:pPr marL="457200" indent="-457200">
              <a:buFont typeface="Arial" pitchFamily="34" charset="0"/>
              <a:buChar char="•"/>
            </a:pPr>
            <a:r>
              <a:rPr lang="en-US" sz="2400" dirty="0">
                <a:latin typeface="Times New Roman" pitchFamily="18" charset="0"/>
                <a:cs typeface="Times New Roman" pitchFamily="18" charset="0"/>
              </a:rPr>
              <a:t>Advancing age increases the risk for </a:t>
            </a:r>
            <a:r>
              <a:rPr lang="en-US" sz="2400" b="1" dirty="0">
                <a:latin typeface="Times New Roman" pitchFamily="18" charset="0"/>
                <a:cs typeface="Times New Roman" pitchFamily="18" charset="0"/>
              </a:rPr>
              <a:t>hypertension and coronary artery </a:t>
            </a:r>
            <a:r>
              <a:rPr lang="en-US" sz="2400" b="1" dirty="0" smtClean="0">
                <a:latin typeface="Times New Roman" pitchFamily="18" charset="0"/>
                <a:cs typeface="Times New Roman" pitchFamily="18" charset="0"/>
              </a:rPr>
              <a:t>disease</a:t>
            </a:r>
            <a:endParaRPr lang="sr-Latn-RS" sz="2400" b="1" dirty="0" smtClean="0">
              <a:latin typeface="Times New Roman" pitchFamily="18" charset="0"/>
              <a:cs typeface="Times New Roman" pitchFamily="18" charset="0"/>
            </a:endParaRPr>
          </a:p>
          <a:p>
            <a:pPr marL="457200" indent="-457200">
              <a:buFont typeface="Arial" pitchFamily="34" charset="0"/>
              <a:buChar char="•"/>
            </a:pPr>
            <a:endParaRPr lang="sr-Latn-RS" sz="2400" dirty="0" smtClean="0">
              <a:latin typeface="Times New Roman" pitchFamily="18" charset="0"/>
              <a:cs typeface="Times New Roman" pitchFamily="18" charset="0"/>
            </a:endParaRPr>
          </a:p>
          <a:p>
            <a:pPr marL="457200" indent="-457200">
              <a:buFont typeface="Arial" pitchFamily="34" charset="0"/>
              <a:buChar char="•"/>
            </a:pPr>
            <a:r>
              <a:rPr lang="en-US" sz="2400" dirty="0">
                <a:latin typeface="Times New Roman" pitchFamily="18" charset="0"/>
                <a:cs typeface="Times New Roman" pitchFamily="18" charset="0"/>
              </a:rPr>
              <a:t>The prevalence of coronary artery </a:t>
            </a:r>
            <a:r>
              <a:rPr lang="en-US" sz="2400" dirty="0" smtClean="0">
                <a:latin typeface="Times New Roman" pitchFamily="18" charset="0"/>
                <a:cs typeface="Times New Roman" pitchFamily="18" charset="0"/>
              </a:rPr>
              <a:t>disease </a:t>
            </a:r>
            <a:r>
              <a:rPr lang="en-US" sz="2400" dirty="0">
                <a:latin typeface="Times New Roman" pitchFamily="18" charset="0"/>
                <a:cs typeface="Times New Roman" pitchFamily="18" charset="0"/>
              </a:rPr>
              <a:t>may reach </a:t>
            </a:r>
            <a:r>
              <a:rPr lang="en-US" sz="2400" b="1" dirty="0">
                <a:latin typeface="Times New Roman" pitchFamily="18" charset="0"/>
                <a:cs typeface="Times New Roman" pitchFamily="18" charset="0"/>
              </a:rPr>
              <a:t>75 percent after the sixth decade </a:t>
            </a:r>
            <a:r>
              <a:rPr lang="en-US" sz="2400" dirty="0">
                <a:latin typeface="Times New Roman" pitchFamily="18" charset="0"/>
                <a:cs typeface="Times New Roman" pitchFamily="18" charset="0"/>
              </a:rPr>
              <a:t>in men, two decades later in </a:t>
            </a:r>
            <a:r>
              <a:rPr lang="en-US" sz="2400" dirty="0" smtClean="0">
                <a:latin typeface="Times New Roman" pitchFamily="18" charset="0"/>
                <a:cs typeface="Times New Roman" pitchFamily="18" charset="0"/>
              </a:rPr>
              <a:t>women</a:t>
            </a:r>
            <a:endParaRPr lang="en-US" sz="2400" dirty="0">
              <a:latin typeface="Times New Roman" pitchFamily="18" charset="0"/>
              <a:cs typeface="Times New Roman" pitchFamily="18" charset="0"/>
            </a:endParaRPr>
          </a:p>
          <a:p>
            <a:pPr marL="457200" indent="-457200">
              <a:buFont typeface="Arial" pitchFamily="34" charset="0"/>
              <a:buChar char="•"/>
            </a:pPr>
            <a:endParaRPr lang="en-US" sz="2400" dirty="0">
              <a:latin typeface="Times New Roman" pitchFamily="18" charset="0"/>
              <a:cs typeface="Times New Roman" pitchFamily="18" charset="0"/>
            </a:endParaRPr>
          </a:p>
          <a:p>
            <a:pPr>
              <a:lnSpc>
                <a:spcPts val="2740"/>
              </a:lnSpc>
            </a:pPr>
            <a:endParaRPr sz="2400" spc="-14"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720669358"/>
      </p:ext>
    </p:extLst>
  </p:cSld>
  <p:clrMapOvr>
    <a:masterClrMapping/>
  </p:clrMapOvr>
  <p:transition advTm="52334"/>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dirty="0"/>
          </a:p>
        </p:txBody>
      </p:sp>
      <p:sp>
        <p:nvSpPr>
          <p:cNvPr id="4" name="object 4"/>
          <p:cNvSpPr txBox="1"/>
          <p:nvPr/>
        </p:nvSpPr>
        <p:spPr>
          <a:xfrm>
            <a:off x="473071" y="381000"/>
            <a:ext cx="7680329" cy="4755148"/>
          </a:xfrm>
          <a:prstGeom prst="rect">
            <a:avLst/>
          </a:prstGeom>
        </p:spPr>
        <p:txBody>
          <a:bodyPr vert="horz" wrap="square" lIns="0" tIns="0" rIns="0" bIns="0" rtlCol="0">
            <a:spAutoFit/>
          </a:bodyPr>
          <a:lstStyle/>
          <a:p>
            <a:pPr marL="457200" indent="-457200">
              <a:buFont typeface="Arial" pitchFamily="34" charset="0"/>
              <a:buChar char="•"/>
            </a:pPr>
            <a:r>
              <a:rPr lang="en-US" sz="2400" dirty="0">
                <a:latin typeface="Times New Roman" pitchFamily="18" charset="0"/>
                <a:cs typeface="Times New Roman" pitchFamily="18" charset="0"/>
              </a:rPr>
              <a:t>The Baltimore Longitudinal </a:t>
            </a:r>
            <a:r>
              <a:rPr lang="en-US" sz="2400" dirty="0" smtClean="0">
                <a:latin typeface="Times New Roman" pitchFamily="18" charset="0"/>
                <a:cs typeface="Times New Roman" pitchFamily="18" charset="0"/>
              </a:rPr>
              <a:t>investigation</a:t>
            </a: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studied </a:t>
            </a:r>
            <a:r>
              <a:rPr lang="en-US" sz="2400" dirty="0">
                <a:latin typeface="Times New Roman" pitchFamily="18" charset="0"/>
                <a:cs typeface="Times New Roman" pitchFamily="18" charset="0"/>
              </a:rPr>
              <a:t>highly screened older individuals and found only a minimal impact of aging on resting cardiovascular function such as left ventricular ejection </a:t>
            </a:r>
            <a:r>
              <a:rPr lang="en-US" sz="2400" dirty="0" smtClean="0">
                <a:latin typeface="Times New Roman" pitchFamily="18" charset="0"/>
                <a:cs typeface="Times New Roman" pitchFamily="18" charset="0"/>
              </a:rPr>
              <a:t>fraction</a:t>
            </a:r>
            <a:r>
              <a:rPr lang="sr-Latn-RS" sz="2400" dirty="0" smtClean="0">
                <a:latin typeface="Times New Roman" pitchFamily="18" charset="0"/>
                <a:cs typeface="Times New Roman" pitchFamily="18" charset="0"/>
              </a:rPr>
              <a:t>.</a:t>
            </a:r>
          </a:p>
          <a:p>
            <a:endParaRPr lang="sr-Latn-R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Ageing </a:t>
            </a:r>
            <a:r>
              <a:rPr lang="en-US" sz="2400" dirty="0">
                <a:latin typeface="Times New Roman" pitchFamily="18" charset="0"/>
                <a:cs typeface="Times New Roman" pitchFamily="18" charset="0"/>
              </a:rPr>
              <a:t>was associated with </a:t>
            </a:r>
            <a:endParaRPr lang="sr-Latn-RS" sz="2400" dirty="0" smtClean="0">
              <a:latin typeface="Times New Roman" pitchFamily="18" charset="0"/>
              <a:cs typeface="Times New Roman" pitchFamily="18" charset="0"/>
            </a:endParaRPr>
          </a:p>
          <a:p>
            <a:r>
              <a:rPr lang="sr-Latn-RS" sz="2400" b="1" dirty="0">
                <a:latin typeface="Times New Roman" pitchFamily="18" charset="0"/>
                <a:cs typeface="Times New Roman" pitchFamily="18" charset="0"/>
              </a:rPr>
              <a:t> </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increased </a:t>
            </a:r>
            <a:r>
              <a:rPr lang="en-US" sz="2400" b="1" dirty="0">
                <a:latin typeface="Times New Roman" pitchFamily="18" charset="0"/>
                <a:cs typeface="Times New Roman" pitchFamily="18" charset="0"/>
              </a:rPr>
              <a:t>mean LV wall thickness, </a:t>
            </a:r>
            <a:endParaRPr lang="sr-Latn-RS" sz="2400" b="1" dirty="0" smtClean="0">
              <a:latin typeface="Times New Roman" pitchFamily="18" charset="0"/>
              <a:cs typeface="Times New Roman" pitchFamily="18" charset="0"/>
            </a:endParaRPr>
          </a:p>
          <a:p>
            <a:r>
              <a:rPr lang="sr-Latn-RS" sz="2400" b="1" dirty="0">
                <a:latin typeface="Times New Roman" pitchFamily="18" charset="0"/>
                <a:cs typeface="Times New Roman" pitchFamily="18" charset="0"/>
              </a:rPr>
              <a:t> </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chamber </a:t>
            </a:r>
            <a:r>
              <a:rPr lang="en-US" sz="2400" b="1" dirty="0">
                <a:latin typeface="Times New Roman" pitchFamily="18" charset="0"/>
                <a:cs typeface="Times New Roman" pitchFamily="18" charset="0"/>
              </a:rPr>
              <a:t>diameter, mass, </a:t>
            </a:r>
            <a:endParaRPr lang="sr-Latn-RS" sz="2400" b="1" dirty="0" smtClean="0">
              <a:latin typeface="Times New Roman" pitchFamily="18" charset="0"/>
              <a:cs typeface="Times New Roman" pitchFamily="18" charset="0"/>
            </a:endParaRPr>
          </a:p>
          <a:p>
            <a:r>
              <a:rPr lang="sr-Latn-RS" sz="2400" b="1" dirty="0">
                <a:latin typeface="Times New Roman" pitchFamily="18" charset="0"/>
                <a:cs typeface="Times New Roman" pitchFamily="18" charset="0"/>
              </a:rPr>
              <a:t> </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concentric </a:t>
            </a:r>
            <a:r>
              <a:rPr lang="en-US" sz="2400" b="1" dirty="0" err="1">
                <a:latin typeface="Times New Roman" pitchFamily="18" charset="0"/>
                <a:cs typeface="Times New Roman" pitchFamily="18" charset="0"/>
              </a:rPr>
              <a:t>remodelling</a:t>
            </a:r>
            <a:r>
              <a:rPr lang="en-US" sz="2400" b="1" dirty="0">
                <a:latin typeface="Times New Roman" pitchFamily="18" charset="0"/>
                <a:cs typeface="Times New Roman" pitchFamily="18" charset="0"/>
              </a:rPr>
              <a:t>, </a:t>
            </a:r>
            <a:endParaRPr lang="sr-Latn-RS" sz="2400" b="1" dirty="0" smtClean="0">
              <a:latin typeface="Times New Roman" pitchFamily="18" charset="0"/>
              <a:cs typeface="Times New Roman" pitchFamily="18" charset="0"/>
            </a:endParaRPr>
          </a:p>
          <a:p>
            <a:r>
              <a:rPr lang="sr-Latn-RS" sz="2400" b="1" dirty="0">
                <a:latin typeface="Times New Roman" pitchFamily="18" charset="0"/>
                <a:cs typeface="Times New Roman" pitchFamily="18" charset="0"/>
              </a:rPr>
              <a:t> </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and </a:t>
            </a:r>
            <a:r>
              <a:rPr lang="en-US" sz="2400" b="1" dirty="0">
                <a:latin typeface="Times New Roman" pitchFamily="18" charset="0"/>
                <a:cs typeface="Times New Roman" pitchFamily="18" charset="0"/>
              </a:rPr>
              <a:t>a decline in LV diastolic </a:t>
            </a:r>
            <a:r>
              <a:rPr lang="en-US" sz="2400" b="1" dirty="0" smtClean="0">
                <a:latin typeface="Times New Roman" pitchFamily="18" charset="0"/>
                <a:cs typeface="Times New Roman" pitchFamily="18" charset="0"/>
              </a:rPr>
              <a:t>function</a:t>
            </a:r>
            <a:r>
              <a:rPr lang="sr-Latn-RS" sz="2400" b="1" dirty="0" smtClean="0">
                <a:latin typeface="Times New Roman" pitchFamily="18" charset="0"/>
                <a:cs typeface="Times New Roman" pitchFamily="18" charset="0"/>
              </a:rPr>
              <a:t>.</a:t>
            </a:r>
          </a:p>
          <a:p>
            <a:endParaRPr lang="en-US" sz="2400" b="1" dirty="0">
              <a:latin typeface="Times New Roman" pitchFamily="18" charset="0"/>
              <a:cs typeface="Times New Roman" pitchFamily="18" charset="0"/>
            </a:endParaRPr>
          </a:p>
          <a:p>
            <a:pPr>
              <a:lnSpc>
                <a:spcPts val="2740"/>
              </a:lnSpc>
            </a:pPr>
            <a:r>
              <a:rPr lang="en-US" sz="1000" dirty="0" err="1">
                <a:latin typeface="Times New Roman" pitchFamily="18" charset="0"/>
                <a:cs typeface="Times New Roman" pitchFamily="18" charset="0"/>
              </a:rPr>
              <a:t>Fleg</a:t>
            </a:r>
            <a:r>
              <a:rPr lang="en-US" sz="1000" dirty="0">
                <a:latin typeface="Times New Roman" pitchFamily="18" charset="0"/>
                <a:cs typeface="Times New Roman" pitchFamily="18" charset="0"/>
              </a:rPr>
              <a:t> JL, </a:t>
            </a:r>
            <a:r>
              <a:rPr lang="sr-Latn-RS" sz="1000" dirty="0" smtClean="0">
                <a:latin typeface="Times New Roman" pitchFamily="18" charset="0"/>
                <a:cs typeface="Times New Roman" pitchFamily="18" charset="0"/>
              </a:rPr>
              <a:t>et al</a:t>
            </a:r>
            <a:r>
              <a:rPr lang="en-US" sz="1000" dirty="0" smtClean="0">
                <a:latin typeface="Times New Roman" pitchFamily="18" charset="0"/>
                <a:cs typeface="Times New Roman" pitchFamily="18" charset="0"/>
              </a:rPr>
              <a:t>. J </a:t>
            </a:r>
            <a:r>
              <a:rPr lang="en-US" sz="1000" dirty="0" err="1">
                <a:latin typeface="Times New Roman" pitchFamily="18" charset="0"/>
                <a:cs typeface="Times New Roman" pitchFamily="18" charset="0"/>
              </a:rPr>
              <a:t>Appl</a:t>
            </a:r>
            <a:r>
              <a:rPr lang="en-US" sz="1000" dirty="0">
                <a:latin typeface="Times New Roman" pitchFamily="18" charset="0"/>
                <a:cs typeface="Times New Roman" pitchFamily="18" charset="0"/>
              </a:rPr>
              <a:t> Physiol. 1995;78(3):</a:t>
            </a:r>
            <a:r>
              <a:rPr lang="en-US" sz="1000" dirty="0" smtClean="0">
                <a:latin typeface="Times New Roman" pitchFamily="18" charset="0"/>
                <a:cs typeface="Times New Roman" pitchFamily="18" charset="0"/>
              </a:rPr>
              <a:t>890</a:t>
            </a:r>
            <a:endParaRPr lang="en-US" sz="1000" dirty="0">
              <a:latin typeface="Times New Roman" pitchFamily="18" charset="0"/>
              <a:cs typeface="Times New Roman" pitchFamily="18" charset="0"/>
            </a:endParaRPr>
          </a:p>
          <a:p>
            <a:pPr>
              <a:lnSpc>
                <a:spcPts val="2740"/>
              </a:lnSpc>
            </a:pPr>
            <a:endParaRPr sz="2400" spc="-14"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410867797"/>
      </p:ext>
    </p:extLst>
  </p:cSld>
  <p:clrMapOvr>
    <a:masterClrMapping/>
  </p:clrMapOvr>
  <p:transition advTm="52334"/>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43000" y="304799"/>
            <a:ext cx="8836506" cy="487313"/>
          </a:xfrm>
          <a:prstGeom prst="rect">
            <a:avLst/>
          </a:prstGeom>
        </p:spPr>
        <p:txBody>
          <a:bodyPr vert="horz" wrap="square" lIns="0" tIns="0" rIns="0" bIns="0" rtlCol="0">
            <a:spAutoFit/>
          </a:bodyPr>
          <a:lstStyle/>
          <a:p>
            <a:pPr>
              <a:lnSpc>
                <a:spcPts val="3756"/>
              </a:lnSpc>
            </a:pPr>
            <a:r>
              <a:rPr lang="sr-Latn-RS" sz="3600" dirty="0" smtClean="0">
                <a:solidFill>
                  <a:srgbClr val="C00000"/>
                </a:solidFill>
                <a:latin typeface="NIKMHC+TimesNewRoman,Bold"/>
              </a:rPr>
              <a:t>  </a:t>
            </a:r>
            <a:r>
              <a:rPr lang="en-US" sz="3200" b="1" dirty="0" smtClean="0">
                <a:solidFill>
                  <a:srgbClr val="C00000"/>
                </a:solidFill>
                <a:latin typeface="Times New Roman" pitchFamily="18" charset="0"/>
                <a:cs typeface="Times New Roman" pitchFamily="18" charset="0"/>
              </a:rPr>
              <a:t>Aging and the cardiovascular system</a:t>
            </a:r>
            <a:endParaRPr sz="3200" b="1" spc="-12" dirty="0">
              <a:solidFill>
                <a:srgbClr val="C00000"/>
              </a:solidFill>
              <a:latin typeface="Times New Roman" pitchFamily="18" charset="0"/>
              <a:cs typeface="Times New Roman" pitchFamily="18" charset="0"/>
            </a:endParaRPr>
          </a:p>
        </p:txBody>
      </p:sp>
      <p:sp>
        <p:nvSpPr>
          <p:cNvPr id="4" name="object 4"/>
          <p:cNvSpPr txBox="1"/>
          <p:nvPr/>
        </p:nvSpPr>
        <p:spPr>
          <a:xfrm>
            <a:off x="473070" y="1248788"/>
            <a:ext cx="4706017" cy="352212"/>
          </a:xfrm>
          <a:prstGeom prst="rect">
            <a:avLst/>
          </a:prstGeom>
        </p:spPr>
        <p:txBody>
          <a:bodyPr vert="horz" wrap="square" lIns="0" tIns="0" rIns="0" bIns="0" rtlCol="0">
            <a:spAutoFit/>
          </a:bodyPr>
          <a:lstStyle/>
          <a:p>
            <a:pPr>
              <a:lnSpc>
                <a:spcPts val="2740"/>
              </a:lnSpc>
            </a:pPr>
            <a:r>
              <a:rPr sz="2600" dirty="0">
                <a:solidFill>
                  <a:srgbClr val="000000"/>
                </a:solidFill>
                <a:latin typeface="Times New Roman" pitchFamily="18" charset="0"/>
                <a:cs typeface="Times New Roman" pitchFamily="18" charset="0"/>
              </a:rPr>
              <a:t>•</a:t>
            </a:r>
            <a:r>
              <a:rPr sz="2600" spc="1111" dirty="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Coronary atherosclerosis</a:t>
            </a:r>
            <a:endParaRPr sz="2600" b="1" spc="-14" dirty="0">
              <a:solidFill>
                <a:srgbClr val="000000"/>
              </a:solidFill>
              <a:latin typeface="Times New Roman" pitchFamily="18" charset="0"/>
              <a:cs typeface="Times New Roman" pitchFamily="18" charset="0"/>
            </a:endParaRPr>
          </a:p>
        </p:txBody>
      </p:sp>
      <p:sp>
        <p:nvSpPr>
          <p:cNvPr id="5" name="object 5"/>
          <p:cNvSpPr txBox="1"/>
          <p:nvPr/>
        </p:nvSpPr>
        <p:spPr>
          <a:xfrm>
            <a:off x="473075" y="1752600"/>
            <a:ext cx="7045216" cy="1038746"/>
          </a:xfrm>
          <a:prstGeom prst="rect">
            <a:avLst/>
          </a:prstGeom>
        </p:spPr>
        <p:txBody>
          <a:bodyPr vert="horz" wrap="square" lIns="0" tIns="0" rIns="0" bIns="0" rtlCol="0">
            <a:spAutoFit/>
          </a:bodyPr>
          <a:lstStyle/>
          <a:p>
            <a:pPr>
              <a:lnSpc>
                <a:spcPts val="2740"/>
              </a:lnSpc>
            </a:pPr>
            <a:r>
              <a:rPr sz="2600" dirty="0">
                <a:solidFill>
                  <a:srgbClr val="000000"/>
                </a:solidFill>
                <a:latin typeface="Times New Roman" pitchFamily="18" charset="0"/>
                <a:cs typeface="Times New Roman" pitchFamily="18" charset="0"/>
              </a:rPr>
              <a:t>•</a:t>
            </a:r>
            <a:r>
              <a:rPr sz="2600" spc="1111"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Stiffness of the arteries due to structural change in</a:t>
            </a:r>
            <a:endParaRPr lang="sr-Latn-RS" sz="2600" dirty="0" smtClean="0">
              <a:latin typeface="Times New Roman" pitchFamily="18" charset="0"/>
              <a:cs typeface="Times New Roman" pitchFamily="18" charset="0"/>
            </a:endParaRPr>
          </a:p>
          <a:p>
            <a:pPr>
              <a:lnSpc>
                <a:spcPts val="2740"/>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collagen and elastin - </a:t>
            </a:r>
            <a:r>
              <a:rPr lang="en-US" sz="2600" b="1" dirty="0" smtClean="0">
                <a:latin typeface="Times New Roman" pitchFamily="18" charset="0"/>
                <a:cs typeface="Times New Roman" pitchFamily="18" charset="0"/>
              </a:rPr>
              <a:t>systolic hypertension</a:t>
            </a:r>
            <a:r>
              <a:rPr lang="sr-Latn-RS" sz="2600" b="1" dirty="0" smtClean="0">
                <a:latin typeface="Times New Roman" pitchFamily="18" charset="0"/>
                <a:cs typeface="Times New Roman" pitchFamily="18" charset="0"/>
              </a:rPr>
              <a:t>.</a:t>
            </a:r>
          </a:p>
          <a:p>
            <a:pPr>
              <a:lnSpc>
                <a:spcPts val="2740"/>
              </a:lnSpc>
            </a:pPr>
            <a:endParaRPr sz="2600" b="1" spc="-15" dirty="0">
              <a:solidFill>
                <a:srgbClr val="000000"/>
              </a:solidFill>
              <a:latin typeface="Times New Roman" pitchFamily="18" charset="0"/>
              <a:cs typeface="Times New Roman" pitchFamily="18" charset="0"/>
            </a:endParaRPr>
          </a:p>
        </p:txBody>
      </p:sp>
      <p:sp>
        <p:nvSpPr>
          <p:cNvPr id="6" name="object 6"/>
          <p:cNvSpPr txBox="1"/>
          <p:nvPr/>
        </p:nvSpPr>
        <p:spPr>
          <a:xfrm>
            <a:off x="304800" y="2667000"/>
            <a:ext cx="5791200" cy="4026743"/>
          </a:xfrm>
          <a:prstGeom prst="rect">
            <a:avLst/>
          </a:prstGeom>
        </p:spPr>
        <p:txBody>
          <a:bodyPr vert="horz" wrap="square" lIns="0" tIns="0" rIns="0" bIns="0" rtlCol="0">
            <a:spAutoFit/>
          </a:bodyPr>
          <a:lstStyle/>
          <a:p>
            <a:pPr marL="1" marR="0">
              <a:lnSpc>
                <a:spcPts val="2737"/>
              </a:lnSpc>
              <a:spcBef>
                <a:spcPts val="0"/>
              </a:spcBef>
              <a:spcAft>
                <a:spcPts val="0"/>
              </a:spcAft>
            </a:pPr>
            <a:r>
              <a:rPr sz="2600" dirty="0">
                <a:solidFill>
                  <a:srgbClr val="000000"/>
                </a:solidFill>
                <a:latin typeface="Times New Roman" pitchFamily="18" charset="0"/>
                <a:cs typeface="Times New Roman" pitchFamily="18" charset="0"/>
              </a:rPr>
              <a:t>•</a:t>
            </a:r>
            <a:r>
              <a:rPr sz="2600" spc="1111"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Slow adaptation to changes in blood </a:t>
            </a:r>
            <a:endParaRPr lang="sr-Latn-RS" sz="2600" dirty="0">
              <a:latin typeface="Times New Roman" pitchFamily="18" charset="0"/>
              <a:cs typeface="Times New Roman" pitchFamily="18" charset="0"/>
            </a:endParaRPr>
          </a:p>
          <a:p>
            <a:pPr marL="1" marR="0">
              <a:lnSpc>
                <a:spcPts val="2737"/>
              </a:lnSpc>
              <a:spcBef>
                <a:spcPts val="0"/>
              </a:spcBef>
              <a:spcAft>
                <a:spcPts val="0"/>
              </a:spcAft>
            </a:pP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pressure- altered baroreceptor activity </a:t>
            </a:r>
            <a:r>
              <a:rPr lang="sr-Latn-RS" sz="2600" dirty="0" smtClean="0">
                <a:latin typeface="Times New Roman" pitchFamily="18" charset="0"/>
                <a:cs typeface="Times New Roman" pitchFamily="18" charset="0"/>
              </a:rPr>
              <a:t>  </a:t>
            </a:r>
          </a:p>
          <a:p>
            <a:pPr marL="1" marR="0">
              <a:lnSpc>
                <a:spcPts val="2737"/>
              </a:lnSpc>
              <a:spcBef>
                <a:spcPts val="0"/>
              </a:spcBef>
              <a:spcAft>
                <a:spcPts val="0"/>
              </a:spcAft>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a:t>
            </a:r>
            <a:r>
              <a:rPr lang="en-US" sz="2600" b="1" dirty="0" smtClean="0">
                <a:latin typeface="Times New Roman" pitchFamily="18" charset="0"/>
                <a:cs typeface="Times New Roman" pitchFamily="18" charset="0"/>
              </a:rPr>
              <a:t>orthostatic hypotension</a:t>
            </a:r>
            <a:r>
              <a:rPr lang="en-US" sz="2400" b="1"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 </a:t>
            </a:r>
            <a:r>
              <a:rPr lang="en-US" sz="2400" dirty="0">
                <a:latin typeface="Times New Roman" pitchFamily="18" charset="0"/>
                <a:cs typeface="Times New Roman" pitchFamily="18" charset="0"/>
              </a:rPr>
              <a:t>sudden </a:t>
            </a:r>
            <a:endParaRPr lang="en-US" sz="2400" dirty="0" smtClean="0">
              <a:latin typeface="Times New Roman" pitchFamily="18" charset="0"/>
              <a:cs typeface="Times New Roman" pitchFamily="18" charset="0"/>
            </a:endParaRPr>
          </a:p>
          <a:p>
            <a:pPr marL="1" marR="0">
              <a:lnSpc>
                <a:spcPts val="2737"/>
              </a:lnSpc>
              <a:spcBef>
                <a:spcPts val="0"/>
              </a:spcBef>
              <a:spcAft>
                <a:spcPts val="0"/>
              </a:spcAft>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drop </a:t>
            </a:r>
            <a:r>
              <a:rPr lang="en-US" sz="2400" dirty="0">
                <a:latin typeface="Times New Roman" pitchFamily="18" charset="0"/>
                <a:cs typeface="Times New Roman" pitchFamily="18" charset="0"/>
              </a:rPr>
              <a:t>in blood pressure when </a:t>
            </a:r>
            <a:r>
              <a:rPr lang="en-US" sz="2400" dirty="0" smtClean="0">
                <a:latin typeface="Times New Roman" pitchFamily="18" charset="0"/>
                <a:cs typeface="Times New Roman" pitchFamily="18" charset="0"/>
              </a:rPr>
              <a:t>a person    </a:t>
            </a:r>
          </a:p>
          <a:p>
            <a:pPr marL="1" marR="0">
              <a:lnSpc>
                <a:spcPts val="2737"/>
              </a:lnSpc>
              <a:spcBef>
                <a:spcPts val="0"/>
              </a:spcBef>
              <a:spcAft>
                <a:spcPts val="0"/>
              </a:spcAft>
            </a:pPr>
            <a:r>
              <a:rPr lang="en-US" sz="2400" dirty="0" smtClean="0">
                <a:latin typeface="Times New Roman" pitchFamily="18" charset="0"/>
                <a:cs typeface="Times New Roman" pitchFamily="18" charset="0"/>
              </a:rPr>
              <a:t>     goes from </a:t>
            </a:r>
            <a:r>
              <a:rPr lang="en-US" sz="2400" dirty="0">
                <a:latin typeface="Times New Roman" pitchFamily="18" charset="0"/>
                <a:cs typeface="Times New Roman" pitchFamily="18" charset="0"/>
              </a:rPr>
              <a:t>lying down </a:t>
            </a:r>
            <a:r>
              <a:rPr lang="en-US" sz="2400" dirty="0" smtClean="0">
                <a:latin typeface="Times New Roman" pitchFamily="18" charset="0"/>
                <a:cs typeface="Times New Roman" pitchFamily="18" charset="0"/>
              </a:rPr>
              <a:t>to stand position)</a:t>
            </a:r>
            <a:r>
              <a:rPr lang="sr-Latn-RS" sz="2400" dirty="0" smtClean="0">
                <a:latin typeface="Times New Roman" pitchFamily="18" charset="0"/>
                <a:cs typeface="Times New Roman" pitchFamily="18" charset="0"/>
              </a:rPr>
              <a:t>.</a:t>
            </a:r>
          </a:p>
          <a:p>
            <a:pPr marL="1" marR="0">
              <a:lnSpc>
                <a:spcPts val="2737"/>
              </a:lnSpc>
              <a:spcBef>
                <a:spcPts val="0"/>
              </a:spcBef>
              <a:spcAft>
                <a:spcPts val="0"/>
              </a:spcAft>
            </a:pPr>
            <a:endParaRPr sz="2600" dirty="0">
              <a:solidFill>
                <a:srgbClr val="000000"/>
              </a:solidFill>
              <a:latin typeface="Times New Roman" pitchFamily="18" charset="0"/>
              <a:cs typeface="Times New Roman" pitchFamily="18" charset="0"/>
            </a:endParaRPr>
          </a:p>
          <a:p>
            <a:pPr>
              <a:lnSpc>
                <a:spcPts val="2737"/>
              </a:lnSpc>
              <a:spcBef>
                <a:spcPts val="1066"/>
              </a:spcBef>
            </a:pPr>
            <a:r>
              <a:rPr sz="2600" dirty="0" smtClean="0">
                <a:solidFill>
                  <a:srgbClr val="000000"/>
                </a:solidFill>
                <a:latin typeface="Times New Roman" pitchFamily="18" charset="0"/>
                <a:cs typeface="Times New Roman" pitchFamily="18" charset="0"/>
              </a:rPr>
              <a:t>•</a:t>
            </a:r>
            <a:r>
              <a:rPr lang="sr-Latn-RS" sz="2600" spc="1111" dirty="0" smtClean="0">
                <a:solidFill>
                  <a:srgbClr val="000000"/>
                </a:solidFill>
                <a:latin typeface="Times New Roman" pitchFamily="18" charset="0"/>
                <a:cs typeface="Times New Roman" pitchFamily="18" charset="0"/>
              </a:rPr>
              <a:t> </a:t>
            </a:r>
            <a:r>
              <a:rPr lang="en-US" sz="2600" b="1" dirty="0" smtClean="0">
                <a:latin typeface="Times New Roman" pitchFamily="18" charset="0"/>
                <a:cs typeface="Times New Roman" pitchFamily="18" charset="0"/>
              </a:rPr>
              <a:t>Increasing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concentratio</a:t>
            </a:r>
            <a:r>
              <a:rPr lang="sr-Latn-RS" sz="2600" dirty="0" smtClean="0">
                <a:latin typeface="Times New Roman" pitchFamily="18" charset="0"/>
                <a:cs typeface="Times New Roman" pitchFamily="18" charset="0"/>
              </a:rPr>
              <a:t>n </a:t>
            </a:r>
            <a:r>
              <a:rPr lang="en-US" sz="2600" dirty="0" smtClean="0">
                <a:latin typeface="Times New Roman" pitchFamily="18" charset="0"/>
                <a:cs typeface="Times New Roman" pitchFamily="18" charset="0"/>
              </a:rPr>
              <a:t>of</a:t>
            </a:r>
            <a:r>
              <a:rPr lang="sr-Latn-RS" sz="2600" dirty="0" smtClean="0">
                <a:latin typeface="Times New Roman" pitchFamily="18" charset="0"/>
                <a:cs typeface="Times New Roman" pitchFamily="18" charset="0"/>
              </a:rPr>
              <a:t>    </a:t>
            </a:r>
          </a:p>
          <a:p>
            <a:pPr>
              <a:lnSpc>
                <a:spcPts val="2737"/>
              </a:lnSpc>
              <a:spcBef>
                <a:spcPts val="1066"/>
              </a:spcBef>
            </a:pPr>
            <a:r>
              <a:rPr lang="sr-Latn-RS" sz="2600" b="1" dirty="0">
                <a:latin typeface="Times New Roman" pitchFamily="18" charset="0"/>
                <a:cs typeface="Times New Roman" pitchFamily="18" charset="0"/>
              </a:rPr>
              <a:t> </a:t>
            </a:r>
            <a:r>
              <a:rPr lang="sr-Latn-RS" sz="2600" b="1" dirty="0" smtClean="0">
                <a:latin typeface="Times New Roman" pitchFamily="18" charset="0"/>
                <a:cs typeface="Times New Roman" pitchFamily="18" charset="0"/>
              </a:rPr>
              <a:t>   </a:t>
            </a:r>
            <a:r>
              <a:rPr lang="en-US" sz="2600" b="1" dirty="0" err="1" smtClean="0">
                <a:latin typeface="Times New Roman" pitchFamily="18" charset="0"/>
                <a:cs typeface="Times New Roman" pitchFamily="18" charset="0"/>
              </a:rPr>
              <a:t>catecholamines</a:t>
            </a:r>
            <a:r>
              <a:rPr lang="en-US" sz="2600" b="1" dirty="0" smtClean="0">
                <a:latin typeface="Times New Roman" pitchFamily="18" charset="0"/>
                <a:cs typeface="Times New Roman" pitchFamily="18" charset="0"/>
              </a:rPr>
              <a:t> in plasma </a:t>
            </a:r>
            <a:r>
              <a:rPr lang="en-US" sz="2600" dirty="0" smtClean="0">
                <a:latin typeface="Times New Roman" pitchFamily="18" charset="0"/>
                <a:cs typeface="Times New Roman" pitchFamily="18" charset="0"/>
              </a:rPr>
              <a:t>with </a:t>
            </a:r>
            <a:r>
              <a:rPr lang="sr-Latn-RS" sz="2600" dirty="0" smtClean="0">
                <a:latin typeface="Times New Roman" pitchFamily="18" charset="0"/>
                <a:cs typeface="Times New Roman" pitchFamily="18" charset="0"/>
              </a:rPr>
              <a:t> </a:t>
            </a:r>
          </a:p>
          <a:p>
            <a:pPr>
              <a:lnSpc>
                <a:spcPts val="2737"/>
              </a:lnSpc>
              <a:spcBef>
                <a:spcPts val="1066"/>
              </a:spcBef>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reduced sensitivity</a:t>
            </a:r>
            <a:r>
              <a:rPr lang="sr-Latn-RS" sz="2600" dirty="0" smtClean="0">
                <a:latin typeface="Times New Roman" pitchFamily="18" charset="0"/>
                <a:cs typeface="Times New Roman" pitchFamily="18" charset="0"/>
              </a:rPr>
              <a:t> of </a:t>
            </a:r>
            <a:r>
              <a:rPr lang="el-GR" sz="2600" dirty="0">
                <a:latin typeface="Times New Roman" pitchFamily="18" charset="0"/>
                <a:cs typeface="Times New Roman" pitchFamily="18" charset="0"/>
              </a:rPr>
              <a:t>β-</a:t>
            </a:r>
            <a:r>
              <a:rPr lang="sr-Latn-RS" sz="2600" dirty="0" smtClean="0">
                <a:latin typeface="Times New Roman" pitchFamily="18" charset="0"/>
                <a:cs typeface="Times New Roman" pitchFamily="18" charset="0"/>
              </a:rPr>
              <a:t>adrenergic</a:t>
            </a:r>
          </a:p>
          <a:p>
            <a:pPr>
              <a:lnSpc>
                <a:spcPts val="2737"/>
              </a:lnSpc>
              <a:spcBef>
                <a:spcPts val="1066"/>
              </a:spcBef>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receptors</a:t>
            </a:r>
            <a:r>
              <a:rPr lang="sr-Latn-RS" sz="2600" dirty="0">
                <a:latin typeface="Times New Roman" pitchFamily="18" charset="0"/>
                <a:cs typeface="Times New Roman" pitchFamily="18" charset="0"/>
              </a:rPr>
              <a:t>.</a:t>
            </a:r>
            <a:endParaRPr sz="2600" spc="-25" dirty="0">
              <a:solidFill>
                <a:srgbClr val="000000"/>
              </a:solidFill>
              <a:latin typeface="Times New Roman" pitchFamily="18" charset="0"/>
              <a:cs typeface="Times New Roman" pitchFamily="18" charset="0"/>
            </a:endParaRPr>
          </a:p>
        </p:txBody>
      </p:sp>
    </p:spTree>
  </p:cSld>
  <p:clrMapOvr>
    <a:masterClrMapping/>
  </p:clrMapOvr>
  <p:transition advTm="52334"/>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16933"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895348" y="614446"/>
            <a:ext cx="4113202" cy="525785"/>
          </a:xfrm>
          <a:prstGeom prst="rect">
            <a:avLst/>
          </a:prstGeom>
        </p:spPr>
        <p:txBody>
          <a:bodyPr vert="horz" wrap="square" lIns="0" tIns="0" rIns="0" bIns="0" rtlCol="0">
            <a:spAutoFit/>
          </a:bodyPr>
          <a:lstStyle/>
          <a:p>
            <a:pPr>
              <a:lnSpc>
                <a:spcPts val="4147"/>
              </a:lnSpc>
            </a:pPr>
            <a:r>
              <a:rPr lang="sr-Latn-RS" sz="4000" spc="11" dirty="0" smtClean="0">
                <a:solidFill>
                  <a:srgbClr val="CC0000"/>
                </a:solidFill>
                <a:latin typeface="NIKMHC+TimesNewRoman,Bold"/>
              </a:rPr>
              <a:t> </a:t>
            </a:r>
            <a:r>
              <a:rPr lang="en-US" sz="4000" dirty="0" smtClean="0">
                <a:solidFill>
                  <a:srgbClr val="C00000"/>
                </a:solidFill>
                <a:latin typeface="Times New Roman" pitchFamily="18" charset="0"/>
                <a:cs typeface="Times New Roman" pitchFamily="18" charset="0"/>
              </a:rPr>
              <a:t>Types of aging</a:t>
            </a:r>
            <a:endParaRPr sz="4000" spc="-10" dirty="0">
              <a:solidFill>
                <a:srgbClr val="C00000"/>
              </a:solidFill>
              <a:latin typeface="Times New Roman" pitchFamily="18" charset="0"/>
              <a:cs typeface="Times New Roman" pitchFamily="18" charset="0"/>
            </a:endParaRPr>
          </a:p>
        </p:txBody>
      </p:sp>
      <p:sp>
        <p:nvSpPr>
          <p:cNvPr id="4" name="object 4"/>
          <p:cNvSpPr txBox="1"/>
          <p:nvPr/>
        </p:nvSpPr>
        <p:spPr>
          <a:xfrm>
            <a:off x="549271" y="1695650"/>
            <a:ext cx="2711483" cy="872034"/>
          </a:xfrm>
          <a:prstGeom prst="rect">
            <a:avLst/>
          </a:prstGeom>
        </p:spPr>
        <p:txBody>
          <a:bodyPr vert="horz" wrap="square" lIns="0" tIns="0" rIns="0" bIns="0" rtlCol="0">
            <a:spAutoFit/>
          </a:bodyPr>
          <a:lstStyle/>
          <a:p>
            <a:pPr marL="0" marR="0">
              <a:lnSpc>
                <a:spcPts val="3365"/>
              </a:lnSpc>
              <a:spcBef>
                <a:spcPts val="0"/>
              </a:spcBef>
              <a:spcAft>
                <a:spcPts val="0"/>
              </a:spcAft>
            </a:pPr>
            <a:r>
              <a:rPr sz="3250" spc="751" dirty="0" smtClean="0">
                <a:solidFill>
                  <a:srgbClr val="000000"/>
                </a:solidFill>
                <a:latin typeface="Times New Roman"/>
                <a:cs typeface="Times New Roman"/>
              </a:rPr>
              <a:t> </a:t>
            </a:r>
            <a:endParaRPr lang="sr-Latn-RS" sz="3250" spc="751" dirty="0" smtClean="0">
              <a:solidFill>
                <a:srgbClr val="000000"/>
              </a:solidFill>
              <a:latin typeface="Times New Roman"/>
              <a:cs typeface="Times New Roman"/>
            </a:endParaRPr>
          </a:p>
          <a:p>
            <a:pPr>
              <a:lnSpc>
                <a:spcPts val="3365"/>
              </a:lnSpc>
              <a:buFont typeface="Wingdings" pitchFamily="2" charset="2"/>
              <a:buChar char="§"/>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Biological</a:t>
            </a:r>
            <a:r>
              <a:rPr sz="3250" spc="-805" dirty="0" smtClean="0">
                <a:solidFill>
                  <a:srgbClr val="000000"/>
                </a:solidFill>
                <a:latin typeface="BIIBQK+TimesNewRoman"/>
                <a:cs typeface="BIIBQK+TimesNewRoman"/>
              </a:rPr>
              <a:t> </a:t>
            </a:r>
            <a:endParaRPr sz="3250" spc="-57" dirty="0">
              <a:solidFill>
                <a:srgbClr val="000000"/>
              </a:solidFill>
              <a:latin typeface="BIIBQK+TimesNewRoman"/>
              <a:cs typeface="BIIBQK+TimesNewRoman"/>
            </a:endParaRPr>
          </a:p>
        </p:txBody>
      </p:sp>
      <p:sp>
        <p:nvSpPr>
          <p:cNvPr id="5" name="object 5"/>
          <p:cNvSpPr txBox="1"/>
          <p:nvPr/>
        </p:nvSpPr>
        <p:spPr>
          <a:xfrm>
            <a:off x="526020" y="1695650"/>
            <a:ext cx="4425929" cy="4821833"/>
          </a:xfrm>
          <a:prstGeom prst="rect">
            <a:avLst/>
          </a:prstGeom>
        </p:spPr>
        <p:txBody>
          <a:bodyPr vert="horz" wrap="square" lIns="0" tIns="0" rIns="0" bIns="0" rtlCol="0">
            <a:spAutoFit/>
          </a:bodyPr>
          <a:lstStyle/>
          <a:p>
            <a:pPr marL="8" marR="0">
              <a:lnSpc>
                <a:spcPts val="3365"/>
              </a:lnSpc>
              <a:spcBef>
                <a:spcPts val="0"/>
              </a:spcBef>
              <a:spcAft>
                <a:spcPts val="0"/>
              </a:spcAft>
            </a:pPr>
            <a:endParaRPr lang="sr-Latn-RS" sz="3250" spc="751" dirty="0" smtClean="0">
              <a:solidFill>
                <a:srgbClr val="000000"/>
              </a:solidFill>
              <a:latin typeface="Times New Roman" pitchFamily="18" charset="0"/>
              <a:cs typeface="Times New Roman" pitchFamily="18" charset="0"/>
            </a:endParaRPr>
          </a:p>
          <a:p>
            <a:pPr marL="8" marR="0">
              <a:lnSpc>
                <a:spcPts val="3365"/>
              </a:lnSpc>
              <a:spcBef>
                <a:spcPts val="0"/>
              </a:spcBef>
              <a:spcAft>
                <a:spcPts val="0"/>
              </a:spcAft>
            </a:pPr>
            <a:endParaRPr lang="sr-Latn-RS" sz="2400" spc="-86" dirty="0" smtClean="0">
              <a:solidFill>
                <a:srgbClr val="000000"/>
              </a:solidFill>
              <a:latin typeface="Times New Roman" pitchFamily="18" charset="0"/>
              <a:cs typeface="Times New Roman" pitchFamily="18" charset="0"/>
            </a:endParaRPr>
          </a:p>
          <a:p>
            <a:pPr marL="8" marR="0">
              <a:lnSpc>
                <a:spcPts val="3365"/>
              </a:lnSpc>
              <a:spcBef>
                <a:spcPts val="0"/>
              </a:spcBef>
              <a:spcAft>
                <a:spcPts val="0"/>
              </a:spcAft>
            </a:pPr>
            <a:r>
              <a:rPr lang="en-US" sz="2400" spc="-86" dirty="0" smtClean="0">
                <a:solidFill>
                  <a:srgbClr val="000000"/>
                </a:solidFill>
                <a:latin typeface="Times New Roman" pitchFamily="18" charset="0"/>
                <a:cs typeface="Times New Roman" pitchFamily="18" charset="0"/>
              </a:rPr>
              <a:t>decrease </a:t>
            </a:r>
            <a:r>
              <a:rPr lang="en-US" sz="2400" spc="-86" dirty="0">
                <a:solidFill>
                  <a:srgbClr val="000000"/>
                </a:solidFill>
                <a:latin typeface="Times New Roman" pitchFamily="18" charset="0"/>
                <a:cs typeface="Times New Roman" pitchFamily="18" charset="0"/>
              </a:rPr>
              <a:t>in body functionality over time</a:t>
            </a:r>
            <a:endParaRPr sz="2400" spc="-86" dirty="0" smtClean="0">
              <a:solidFill>
                <a:srgbClr val="000000"/>
              </a:solidFill>
              <a:latin typeface="Times New Roman" pitchFamily="18" charset="0"/>
              <a:cs typeface="Times New Roman" pitchFamily="18" charset="0"/>
            </a:endParaRPr>
          </a:p>
          <a:p>
            <a:pPr>
              <a:lnSpc>
                <a:spcPts val="3363"/>
              </a:lnSpc>
              <a:spcBef>
                <a:spcPts val="1169"/>
              </a:spcBef>
              <a:buFont typeface="Wingdings" pitchFamily="2" charset="2"/>
              <a:buChar char="§"/>
            </a:pPr>
            <a:r>
              <a:rPr lang="sr-Latn-RS"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Psychological</a:t>
            </a:r>
            <a:r>
              <a:rPr lang="sr-Latn-RS" sz="2800" dirty="0">
                <a:latin typeface="Times New Roman" pitchFamily="18" charset="0"/>
                <a:cs typeface="Times New Roman" pitchFamily="18" charset="0"/>
              </a:rPr>
              <a:t> </a:t>
            </a:r>
            <a:r>
              <a:rPr lang="sr-Latn-RS" sz="28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changes </a:t>
            </a:r>
            <a:r>
              <a:rPr lang="en-US" sz="2400" dirty="0">
                <a:latin typeface="Times New Roman" pitchFamily="18" charset="0"/>
                <a:cs typeface="Times New Roman" pitchFamily="18" charset="0"/>
              </a:rPr>
              <a:t>in psychological functions and personality traits</a:t>
            </a:r>
            <a:endParaRPr lang="sr-Latn-RS" sz="2400" dirty="0" smtClean="0">
              <a:latin typeface="Times New Roman" pitchFamily="18" charset="0"/>
              <a:cs typeface="Times New Roman" pitchFamily="18" charset="0"/>
            </a:endParaRPr>
          </a:p>
          <a:p>
            <a:pPr>
              <a:lnSpc>
                <a:spcPts val="3363"/>
              </a:lnSpc>
              <a:spcBef>
                <a:spcPts val="1169"/>
              </a:spcBef>
              <a:buFont typeface="Wingdings" pitchFamily="2" charset="2"/>
              <a:buChar char="§"/>
            </a:pPr>
            <a:r>
              <a:rPr lang="en-US" sz="2800" dirty="0" smtClean="0">
                <a:latin typeface="Times New Roman" pitchFamily="18" charset="0"/>
                <a:cs typeface="Times New Roman" pitchFamily="18" charset="0"/>
              </a:rPr>
              <a:t>  Social</a:t>
            </a:r>
            <a:r>
              <a:rPr lang="sr-Latn-RS" sz="2800" dirty="0" smtClean="0">
                <a:latin typeface="Times New Roman" pitchFamily="18" charset="0"/>
                <a:cs typeface="Times New Roman" pitchFamily="18" charset="0"/>
              </a:rPr>
              <a:t> - </a:t>
            </a:r>
            <a:r>
              <a:rPr lang="en-US" sz="2400" spc="-18" dirty="0" smtClean="0">
                <a:solidFill>
                  <a:srgbClr val="000000"/>
                </a:solidFill>
                <a:latin typeface="Times New Roman" pitchFamily="18" charset="0"/>
                <a:cs typeface="Times New Roman" pitchFamily="18" charset="0"/>
              </a:rPr>
              <a:t>changes </a:t>
            </a:r>
            <a:r>
              <a:rPr lang="en-US" sz="2400" spc="-18" dirty="0">
                <a:solidFill>
                  <a:srgbClr val="000000"/>
                </a:solidFill>
                <a:latin typeface="Times New Roman" pitchFamily="18" charset="0"/>
                <a:cs typeface="Times New Roman" pitchFamily="18" charset="0"/>
              </a:rPr>
              <a:t>in the attitude of an aging individual towards the society in which he lives</a:t>
            </a:r>
            <a:endParaRPr sz="2400" spc="-18" dirty="0">
              <a:solidFill>
                <a:srgbClr val="000000"/>
              </a:solidFill>
              <a:latin typeface="Times New Roman" pitchFamily="18" charset="0"/>
              <a:cs typeface="Times New Roman" pitchFamily="18" charset="0"/>
            </a:endParaRPr>
          </a:p>
        </p:txBody>
      </p:sp>
    </p:spTree>
  </p:cSld>
  <p:clrMapOvr>
    <a:masterClrMapping/>
  </p:clrMapOvr>
  <p:transition advTm="19054"/>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6"/>
          <p:cNvGraphicFramePr>
            <a:graphicFrameLocks noGrp="1"/>
          </p:cNvGraphicFramePr>
          <p:nvPr>
            <p:extLst>
              <p:ext uri="{D42A27DB-BD31-4B8C-83A1-F6EECF244321}">
                <p14:modId xmlns:p14="http://schemas.microsoft.com/office/powerpoint/2010/main" val="871335601"/>
              </p:ext>
            </p:extLst>
          </p:nvPr>
        </p:nvGraphicFramePr>
        <p:xfrm>
          <a:off x="762000" y="457200"/>
          <a:ext cx="7239000" cy="6078538"/>
        </p:xfrm>
        <a:graphic>
          <a:graphicData uri="http://schemas.openxmlformats.org/drawingml/2006/table">
            <a:tbl>
              <a:tblPr/>
              <a:tblGrid>
                <a:gridCol w="3124200"/>
                <a:gridCol w="4114800"/>
              </a:tblGrid>
              <a:tr h="980973">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200" b="1" i="0" u="none" strike="noStrike" cap="none" normalizeH="0" baseline="0" dirty="0" smtClean="0">
                          <a:ln>
                            <a:noFill/>
                          </a:ln>
                          <a:solidFill>
                            <a:srgbClr val="C00000"/>
                          </a:solidFill>
                          <a:effectLst/>
                          <a:latin typeface="Times New Roman" pitchFamily="18" charset="0"/>
                          <a:ea typeface="ＭＳ Ｐゴシック" pitchFamily="34" charset="-128"/>
                        </a:rPr>
                        <a:t>Age-associated Change</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200" b="1" i="0" u="none" strike="noStrike" cap="none" normalizeH="0" baseline="0" dirty="0" smtClean="0">
                          <a:ln>
                            <a:noFill/>
                          </a:ln>
                          <a:solidFill>
                            <a:srgbClr val="C00000"/>
                          </a:solidFill>
                          <a:effectLst/>
                          <a:latin typeface="Times New Roman" pitchFamily="18" charset="0"/>
                          <a:ea typeface="ＭＳ Ｐゴシック" pitchFamily="34" charset="-128"/>
                        </a:rPr>
                        <a:t>Common Clinical Consequence (s)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11138">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Valves calcium deposits</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Cardiac conduction problems</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356218">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Pacemaker cell loss </a:t>
                      </a:r>
                      <a:endParaRPr kumimoji="0" lang="sr-Latn-RS" sz="22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(SA node)</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Fibrous tissue/fat deposits</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Dysrhythmias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68890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smtClean="0">
                          <a:ln>
                            <a:noFill/>
                          </a:ln>
                          <a:solidFill>
                            <a:schemeClr val="tx1"/>
                          </a:solidFill>
                          <a:effectLst/>
                          <a:latin typeface="Times New Roman" pitchFamily="18" charset="0"/>
                          <a:ea typeface="ＭＳ Ｐゴシック" pitchFamily="34" charset="-128"/>
                        </a:rPr>
                        <a:t>Baroreceptors </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Orthostatic hypotension</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741306">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smtClean="0">
                          <a:ln>
                            <a:noFill/>
                          </a:ln>
                          <a:solidFill>
                            <a:schemeClr val="tx1"/>
                          </a:solidFill>
                          <a:effectLst/>
                          <a:latin typeface="Times New Roman" pitchFamily="18" charset="0"/>
                          <a:ea typeface="ＭＳ Ｐゴシック" pitchFamily="34" charset="-128"/>
                        </a:rPr>
                        <a:t>Arteries thicken/stiffen</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smtClean="0">
                          <a:ln>
                            <a:noFill/>
                          </a:ln>
                          <a:solidFill>
                            <a:schemeClr val="tx1"/>
                          </a:solidFill>
                          <a:effectLst/>
                          <a:latin typeface="Times New Roman" pitchFamily="18" charset="0"/>
                          <a:ea typeface="ＭＳ Ｐゴシック" pitchFamily="34" charset="-128"/>
                        </a:rPr>
                        <a:t>Ventricular cardiomyocytes hypertrophy</a:t>
                      </a:r>
                    </a:p>
                  </a:txBody>
                  <a:tcPr marT="45715" marB="4571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Moderate increase in SBP</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200" b="0" i="0" u="none" strike="noStrike" cap="none" normalizeH="0" baseline="0" dirty="0" smtClean="0">
                          <a:ln>
                            <a:noFill/>
                          </a:ln>
                          <a:solidFill>
                            <a:schemeClr val="tx1"/>
                          </a:solidFill>
                          <a:effectLst/>
                          <a:latin typeface="Times New Roman" pitchFamily="18" charset="0"/>
                          <a:ea typeface="ＭＳ Ｐゴシック" pitchFamily="34" charset="-128"/>
                        </a:rPr>
                        <a:t>Atherosclerotic plaques</a:t>
                      </a:r>
                    </a:p>
                  </a:txBody>
                  <a:tcPr marT="45715" marB="4571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EDF3DB"/>
                    </a:solidFill>
                  </a:tcPr>
                </a:tc>
              </a:tr>
            </a:tbl>
          </a:graphicData>
        </a:graphic>
      </p:graphicFrame>
    </p:spTree>
    <p:extLst>
      <p:ext uri="{BB962C8B-B14F-4D97-AF65-F5344CB8AC3E}">
        <p14:creationId xmlns:p14="http://schemas.microsoft.com/office/powerpoint/2010/main" val="70679635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37075" y="2286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35974" y="595396"/>
            <a:ext cx="8593140"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respiratory system</a:t>
            </a:r>
            <a:endParaRPr sz="4000" b="1" spc="23"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8835549" cy="2936701"/>
          </a:xfrm>
          <a:prstGeom prst="rect">
            <a:avLst/>
          </a:prstGeom>
        </p:spPr>
        <p:txBody>
          <a:bodyPr vert="horz" wrap="square" lIns="0" tIns="0" rIns="0" bIns="0" rtlCol="0">
            <a:spAutoFit/>
          </a:bodyPr>
          <a:lstStyle/>
          <a:p>
            <a:pPr marL="342900" indent="-342900">
              <a:lnSpc>
                <a:spcPts val="2503"/>
              </a:lnSpc>
              <a:buFont typeface="Arial" pitchFamily="34" charset="0"/>
              <a:buChar char="•"/>
            </a:pPr>
            <a:r>
              <a:rPr lang="en-US" sz="2600" dirty="0" smtClean="0">
                <a:latin typeface="Times New Roman" pitchFamily="18" charset="0"/>
                <a:cs typeface="Times New Roman" pitchFamily="18" charset="0"/>
              </a:rPr>
              <a:t>Loss of elasticity of respiratory system structures</a:t>
            </a:r>
            <a:endParaRPr lang="sr-Latn-RS" sz="2600" dirty="0" smtClean="0">
              <a:latin typeface="Times New Roman" pitchFamily="18" charset="0"/>
              <a:cs typeface="Times New Roman" pitchFamily="18" charset="0"/>
            </a:endParaRPr>
          </a:p>
          <a:p>
            <a:pPr>
              <a:lnSpc>
                <a:spcPts val="2503"/>
              </a:lnSpc>
            </a:pPr>
            <a:r>
              <a:rPr lang="en-US" sz="2600" dirty="0" smtClean="0">
                <a:latin typeface="Times New Roman" pitchFamily="18" charset="0"/>
                <a:cs typeface="Times New Roman" pitchFamily="18" charset="0"/>
              </a:rPr>
              <a:t> </a:t>
            </a:r>
            <a:endParaRPr lang="sr-Latn-RS" sz="2600" dirty="0" smtClean="0">
              <a:latin typeface="Times New Roman" pitchFamily="18" charset="0"/>
              <a:cs typeface="Times New Roman" pitchFamily="18" charset="0"/>
            </a:endParaRPr>
          </a:p>
          <a:p>
            <a:pPr marL="342900" indent="-342900">
              <a:lnSpc>
                <a:spcPts val="2503"/>
              </a:lnSpc>
              <a:buFont typeface="Arial" pitchFamily="34" charset="0"/>
              <a:buChar char="•"/>
            </a:pPr>
            <a:r>
              <a:rPr lang="en-US" sz="2600" dirty="0" smtClean="0">
                <a:latin typeface="Times New Roman" pitchFamily="18" charset="0"/>
                <a:cs typeface="Times New Roman" pitchFamily="18" charset="0"/>
              </a:rPr>
              <a:t>Reduction of respiratory surface and gas exchange</a:t>
            </a:r>
            <a:endParaRPr lang="sr-Latn-RS" sz="2600" dirty="0" smtClean="0">
              <a:latin typeface="Times New Roman" pitchFamily="18" charset="0"/>
              <a:cs typeface="Times New Roman" pitchFamily="18" charset="0"/>
            </a:endParaRPr>
          </a:p>
          <a:p>
            <a:pPr>
              <a:lnSpc>
                <a:spcPts val="2503"/>
              </a:lnSpc>
            </a:pPr>
            <a:endParaRPr lang="sr-Latn-RS" sz="2600" dirty="0" smtClean="0">
              <a:latin typeface="Times New Roman" pitchFamily="18" charset="0"/>
              <a:cs typeface="Times New Roman" pitchFamily="18" charset="0"/>
            </a:endParaRPr>
          </a:p>
          <a:p>
            <a:pPr marL="342900" indent="-342900">
              <a:lnSpc>
                <a:spcPts val="2503"/>
              </a:lnSpc>
              <a:buFont typeface="Arial" pitchFamily="34" charset="0"/>
              <a:buChar char="•"/>
            </a:pPr>
            <a:r>
              <a:rPr lang="en-US" sz="2600" dirty="0" smtClean="0">
                <a:latin typeface="Times New Roman" pitchFamily="18" charset="0"/>
                <a:cs typeface="Times New Roman" pitchFamily="18" charset="0"/>
              </a:rPr>
              <a:t>Increase in air flow resistance</a:t>
            </a:r>
            <a:endParaRPr sz="2600" spc="-10" dirty="0">
              <a:solidFill>
                <a:srgbClr val="000000"/>
              </a:solidFill>
              <a:latin typeface="Times New Roman" pitchFamily="18" charset="0"/>
              <a:cs typeface="Times New Roman" pitchFamily="18" charset="0"/>
            </a:endParaRPr>
          </a:p>
          <a:p>
            <a:pPr marL="3" marR="0">
              <a:lnSpc>
                <a:spcPts val="2503"/>
              </a:lnSpc>
              <a:spcBef>
                <a:spcPts val="951"/>
              </a:spcBef>
              <a:spcAft>
                <a:spcPts val="0"/>
              </a:spcAft>
            </a:pPr>
            <a:r>
              <a:rPr sz="2600" spc="1261" dirty="0" smtClean="0">
                <a:solidFill>
                  <a:srgbClr val="000000"/>
                </a:solidFill>
                <a:latin typeface="Times New Roman" pitchFamily="18" charset="0"/>
                <a:cs typeface="Times New Roman" pitchFamily="18" charset="0"/>
              </a:rPr>
              <a:t> </a:t>
            </a:r>
            <a:endParaRPr sz="2600" dirty="0">
              <a:solidFill>
                <a:srgbClr val="000000"/>
              </a:solidFill>
              <a:latin typeface="Times New Roman" pitchFamily="18" charset="0"/>
              <a:cs typeface="Times New Roman" pitchFamily="18" charset="0"/>
            </a:endParaRPr>
          </a:p>
          <a:p>
            <a:pPr marL="7" marR="0">
              <a:lnSpc>
                <a:spcPts val="2503"/>
              </a:lnSpc>
              <a:spcBef>
                <a:spcPts val="901"/>
              </a:spcBef>
              <a:spcAft>
                <a:spcPts val="0"/>
              </a:spcAft>
            </a:pPr>
            <a:r>
              <a:rPr sz="2600" spc="1261" dirty="0" smtClean="0">
                <a:solidFill>
                  <a:srgbClr val="000000"/>
                </a:solidFill>
                <a:latin typeface="Times New Roman" pitchFamily="18" charset="0"/>
                <a:cs typeface="Times New Roman" pitchFamily="18" charset="0"/>
              </a:rPr>
              <a:t> </a:t>
            </a:r>
            <a:endParaRPr sz="2600" spc="-23" dirty="0">
              <a:solidFill>
                <a:srgbClr val="000000"/>
              </a:solidFill>
              <a:latin typeface="Times New Roman" pitchFamily="18" charset="0"/>
              <a:cs typeface="Times New Roman" pitchFamily="18" charset="0"/>
            </a:endParaRPr>
          </a:p>
          <a:p>
            <a:pPr marL="11" marR="0">
              <a:lnSpc>
                <a:spcPts val="2505"/>
              </a:lnSpc>
              <a:spcBef>
                <a:spcPts val="998"/>
              </a:spcBef>
              <a:spcAft>
                <a:spcPts val="0"/>
              </a:spcAft>
            </a:pPr>
            <a:r>
              <a:rPr sz="2600" spc="1261" dirty="0" smtClean="0">
                <a:solidFill>
                  <a:srgbClr val="000000"/>
                </a:solidFill>
                <a:latin typeface="Times New Roman" pitchFamily="18" charset="0"/>
                <a:cs typeface="Times New Roman" pitchFamily="18" charset="0"/>
              </a:rPr>
              <a:t> </a:t>
            </a:r>
            <a:endParaRPr sz="2600" spc="-37" dirty="0">
              <a:solidFill>
                <a:srgbClr val="000000"/>
              </a:solidFill>
              <a:latin typeface="Times New Roman" pitchFamily="18" charset="0"/>
              <a:cs typeface="Times New Roman" pitchFamily="18" charset="0"/>
            </a:endParaRPr>
          </a:p>
        </p:txBody>
      </p:sp>
      <p:sp>
        <p:nvSpPr>
          <p:cNvPr id="5" name="object 5"/>
          <p:cNvSpPr txBox="1"/>
          <p:nvPr/>
        </p:nvSpPr>
        <p:spPr>
          <a:xfrm>
            <a:off x="574671" y="3421099"/>
            <a:ext cx="5160471" cy="320601"/>
          </a:xfrm>
          <a:prstGeom prst="rect">
            <a:avLst/>
          </a:prstGeom>
        </p:spPr>
        <p:txBody>
          <a:bodyPr vert="horz" wrap="square" lIns="0" tIns="0" rIns="0" bIns="0" rtlCol="0">
            <a:spAutoFit/>
          </a:bodyPr>
          <a:lstStyle/>
          <a:p>
            <a:pPr marL="342900" indent="-342900">
              <a:lnSpc>
                <a:spcPts val="2505"/>
              </a:lnSpc>
              <a:buFont typeface="Arial" pitchFamily="34" charset="0"/>
              <a:buChar char="•"/>
            </a:pPr>
            <a:r>
              <a:rPr lang="en-US" sz="2600" dirty="0" smtClean="0">
                <a:latin typeface="Times New Roman" pitchFamily="18" charset="0"/>
                <a:cs typeface="Times New Roman" pitchFamily="18" charset="0"/>
              </a:rPr>
              <a:t>Increase in residual volume</a:t>
            </a:r>
            <a:endParaRPr sz="2600" spc="-18" dirty="0">
              <a:solidFill>
                <a:srgbClr val="000000"/>
              </a:solidFill>
              <a:latin typeface="Times New Roman" pitchFamily="18" charset="0"/>
              <a:cs typeface="Times New Roman" pitchFamily="18" charset="0"/>
            </a:endParaRPr>
          </a:p>
        </p:txBody>
      </p:sp>
      <p:sp>
        <p:nvSpPr>
          <p:cNvPr id="6" name="object 6"/>
          <p:cNvSpPr txBox="1"/>
          <p:nvPr/>
        </p:nvSpPr>
        <p:spPr>
          <a:xfrm>
            <a:off x="549271" y="3975168"/>
            <a:ext cx="7708093" cy="320601"/>
          </a:xfrm>
          <a:prstGeom prst="rect">
            <a:avLst/>
          </a:prstGeom>
        </p:spPr>
        <p:txBody>
          <a:bodyPr vert="horz" wrap="square" lIns="0" tIns="0" rIns="0" bIns="0" rtlCol="0">
            <a:spAutoFit/>
          </a:bodyPr>
          <a:lstStyle/>
          <a:p>
            <a:pPr marL="342908" marR="0" indent="-342900">
              <a:lnSpc>
                <a:spcPts val="2503"/>
              </a:lnSpc>
              <a:spcBef>
                <a:spcPts val="0"/>
              </a:spcBef>
              <a:spcAft>
                <a:spcPts val="0"/>
              </a:spcAft>
              <a:buFont typeface="Arial" pitchFamily="34" charset="0"/>
              <a:buChar char="•"/>
            </a:pPr>
            <a:r>
              <a:rPr lang="en-US" sz="2600" dirty="0" smtClean="0">
                <a:latin typeface="Times New Roman" pitchFamily="18" charset="0"/>
                <a:cs typeface="Times New Roman" pitchFamily="18" charset="0"/>
              </a:rPr>
              <a:t>Ossification of the ribs and rigidity of the chest </a:t>
            </a:r>
            <a:endParaRPr lang="sr-Latn-RS" sz="2600" dirty="0">
              <a:latin typeface="Times New Roman" pitchFamily="18" charset="0"/>
              <a:cs typeface="Times New Roman" pitchFamily="18" charset="0"/>
            </a:endParaRPr>
          </a:p>
        </p:txBody>
      </p:sp>
    </p:spTree>
  </p:cSld>
  <p:clrMapOvr>
    <a:masterClrMapping/>
  </p:clrMapOvr>
  <p:transition advTm="49683"/>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28"/>
          <p:cNvGraphicFramePr>
            <a:graphicFrameLocks noGrp="1"/>
          </p:cNvGraphicFramePr>
          <p:nvPr>
            <p:extLst>
              <p:ext uri="{D42A27DB-BD31-4B8C-83A1-F6EECF244321}">
                <p14:modId xmlns:p14="http://schemas.microsoft.com/office/powerpoint/2010/main" val="2776319645"/>
              </p:ext>
            </p:extLst>
          </p:nvPr>
        </p:nvGraphicFramePr>
        <p:xfrm>
          <a:off x="685800" y="533400"/>
          <a:ext cx="7162800" cy="5716589"/>
        </p:xfrm>
        <a:graphic>
          <a:graphicData uri="http://schemas.openxmlformats.org/drawingml/2006/table">
            <a:tbl>
              <a:tblPr/>
              <a:tblGrid>
                <a:gridCol w="2697163"/>
                <a:gridCol w="4465637"/>
              </a:tblGrid>
              <a:tr h="9366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Age-associated Change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Clinical Consequence (s)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383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Vital capacity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Chest wall compliance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Alveolar PO2 does not change with age, but age increases the alveolar-arterial oxygen gradient.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303338">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Reduced alveolar elasticity and reduced number of functional alveoli</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Decrease surface area for gas exchange</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Reduced exercise capacity and reduced reserve capacity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7383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Cilia activity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Glandular cells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Lung macrophages less effective</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Cough less forceful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sr-Latn-R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Increased risk of respiratory infections</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bl>
          </a:graphicData>
        </a:graphic>
      </p:graphicFrame>
    </p:spTree>
    <p:extLst>
      <p:ext uri="{BB962C8B-B14F-4D97-AF65-F5344CB8AC3E}">
        <p14:creationId xmlns:p14="http://schemas.microsoft.com/office/powerpoint/2010/main" val="384971502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6625" y="595396"/>
            <a:ext cx="7202174"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urinary </a:t>
            </a:r>
            <a:r>
              <a:rPr lang="sr-Latn-RS" sz="4000" b="1" dirty="0" smtClean="0">
                <a:solidFill>
                  <a:srgbClr val="C00000"/>
                </a:solidFill>
                <a:latin typeface="Times New Roman" pitchFamily="18" charset="0"/>
                <a:cs typeface="Times New Roman" pitchFamily="18" charset="0"/>
              </a:rPr>
              <a:t>system</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49271" y="1683183"/>
            <a:ext cx="5406822" cy="352212"/>
          </a:xfrm>
          <a:prstGeom prst="rect">
            <a:avLst/>
          </a:prstGeom>
        </p:spPr>
        <p:txBody>
          <a:bodyPr vert="horz" wrap="square" lIns="0" tIns="0" rIns="0" bIns="0" rtlCol="0">
            <a:spAutoFit/>
          </a:bodyPr>
          <a:lstStyle/>
          <a:p>
            <a:pPr marL="457200" indent="-457200">
              <a:lnSpc>
                <a:spcPts val="2737"/>
              </a:lnSpc>
              <a:buFont typeface="Arial" pitchFamily="34" charset="0"/>
              <a:buChar char="•"/>
            </a:pPr>
            <a:r>
              <a:rPr lang="en-US" sz="2600" dirty="0" smtClean="0">
                <a:latin typeface="Times New Roman" pitchFamily="18" charset="0"/>
                <a:cs typeface="Times New Roman" pitchFamily="18" charset="0"/>
              </a:rPr>
              <a:t>Decrease in kidney mass (cortex)</a:t>
            </a:r>
            <a:endParaRPr sz="2600" spc="-23" dirty="0">
              <a:solidFill>
                <a:srgbClr val="000000"/>
              </a:solidFill>
              <a:latin typeface="Times New Roman" pitchFamily="18" charset="0"/>
              <a:cs typeface="Times New Roman" pitchFamily="18" charset="0"/>
            </a:endParaRPr>
          </a:p>
        </p:txBody>
      </p:sp>
      <p:sp>
        <p:nvSpPr>
          <p:cNvPr id="5" name="object 5"/>
          <p:cNvSpPr txBox="1"/>
          <p:nvPr/>
        </p:nvSpPr>
        <p:spPr>
          <a:xfrm>
            <a:off x="561211" y="2133600"/>
            <a:ext cx="7412113" cy="352212"/>
          </a:xfrm>
          <a:prstGeom prst="rect">
            <a:avLst/>
          </a:prstGeom>
        </p:spPr>
        <p:txBody>
          <a:bodyPr vert="horz" wrap="square" lIns="0" tIns="0" rIns="0" bIns="0" rtlCol="0">
            <a:spAutoFit/>
          </a:bodyPr>
          <a:lstStyle/>
          <a:p>
            <a:pPr marL="457200" indent="-457200">
              <a:lnSpc>
                <a:spcPts val="2737"/>
              </a:lnSpc>
              <a:buFont typeface="Arial" pitchFamily="34" charset="0"/>
              <a:buChar char="•"/>
            </a:pPr>
            <a:r>
              <a:rPr lang="en-US" sz="2600" dirty="0" smtClean="0">
                <a:latin typeface="Times New Roman" pitchFamily="18" charset="0"/>
                <a:cs typeface="Times New Roman" pitchFamily="18" charset="0"/>
              </a:rPr>
              <a:t>Decrease in the number of functional nephrons</a:t>
            </a:r>
            <a:endParaRPr sz="2600" spc="-28" dirty="0">
              <a:solidFill>
                <a:srgbClr val="000000"/>
              </a:solidFill>
              <a:latin typeface="Times New Roman" pitchFamily="18" charset="0"/>
              <a:cs typeface="Times New Roman" pitchFamily="18" charset="0"/>
            </a:endParaRPr>
          </a:p>
        </p:txBody>
      </p:sp>
      <p:sp>
        <p:nvSpPr>
          <p:cNvPr id="6" name="object 6"/>
          <p:cNvSpPr txBox="1"/>
          <p:nvPr/>
        </p:nvSpPr>
        <p:spPr>
          <a:xfrm>
            <a:off x="549261" y="2636958"/>
            <a:ext cx="8226198" cy="1200329"/>
          </a:xfrm>
          <a:prstGeom prst="rect">
            <a:avLst/>
          </a:prstGeom>
        </p:spPr>
        <p:txBody>
          <a:bodyPr vert="horz" wrap="square" lIns="0" tIns="0" rIns="0" bIns="0" rtlCol="0">
            <a:spAutoFit/>
          </a:bodyPr>
          <a:lstStyle/>
          <a:p>
            <a:pPr marL="457200" indent="-457200">
              <a:buFont typeface="Arial" pitchFamily="34" charset="0"/>
              <a:buChar char="•"/>
            </a:pPr>
            <a:r>
              <a:rPr lang="en-US" sz="2600" dirty="0" smtClean="0">
                <a:latin typeface="Times New Roman" pitchFamily="18" charset="0"/>
                <a:cs typeface="Times New Roman" pitchFamily="18" charset="0"/>
              </a:rPr>
              <a:t>Normal </a:t>
            </a:r>
            <a:r>
              <a:rPr lang="en-US" sz="2600" dirty="0">
                <a:latin typeface="Times New Roman" pitchFamily="18" charset="0"/>
                <a:cs typeface="Times New Roman" pitchFamily="18" charset="0"/>
              </a:rPr>
              <a:t>aging is associated with diffuse sclerosis of glomeruli such that 30 percent of glomeruli are destroyed by age </a:t>
            </a:r>
            <a:r>
              <a:rPr lang="en-US" sz="2600" dirty="0" smtClean="0">
                <a:latin typeface="Times New Roman" pitchFamily="18" charset="0"/>
                <a:cs typeface="Times New Roman" pitchFamily="18" charset="0"/>
              </a:rPr>
              <a:t>75* </a:t>
            </a:r>
            <a:endParaRPr lang="en-US" sz="2600" dirty="0">
              <a:latin typeface="Times New Roman" pitchFamily="18" charset="0"/>
              <a:cs typeface="Times New Roman" pitchFamily="18" charset="0"/>
            </a:endParaRPr>
          </a:p>
        </p:txBody>
      </p:sp>
      <p:sp>
        <p:nvSpPr>
          <p:cNvPr id="8" name="object 8"/>
          <p:cNvSpPr txBox="1"/>
          <p:nvPr/>
        </p:nvSpPr>
        <p:spPr>
          <a:xfrm>
            <a:off x="584200" y="3907576"/>
            <a:ext cx="8224998" cy="692497"/>
          </a:xfrm>
          <a:prstGeom prst="rect">
            <a:avLst/>
          </a:prstGeom>
        </p:spPr>
        <p:txBody>
          <a:bodyPr vert="horz" wrap="square" lIns="0" tIns="0" rIns="0" bIns="0" rtlCol="0">
            <a:spAutoFit/>
          </a:bodyPr>
          <a:lstStyle/>
          <a:p>
            <a:pPr marL="457200" indent="-457200">
              <a:lnSpc>
                <a:spcPts val="2737"/>
              </a:lnSpc>
              <a:buFont typeface="Arial" pitchFamily="34" charset="0"/>
              <a:buChar char="•"/>
            </a:pPr>
            <a:r>
              <a:rPr lang="en-US" sz="2600" dirty="0" smtClean="0">
                <a:latin typeface="Times New Roman" pitchFamily="18" charset="0"/>
                <a:cs typeface="Times New Roman" pitchFamily="18" charset="0"/>
              </a:rPr>
              <a:t>Decrease in renal blood flow and glomerular filtration rate</a:t>
            </a:r>
            <a:r>
              <a:rPr lang="sr-Latn-RS" sz="2600" dirty="0" smtClean="0">
                <a:latin typeface="Times New Roman" pitchFamily="18" charset="0"/>
                <a:cs typeface="Times New Roman" pitchFamily="18" charset="0"/>
              </a:rPr>
              <a:t>.</a:t>
            </a:r>
            <a:endParaRPr sz="2600" dirty="0">
              <a:solidFill>
                <a:srgbClr val="000000"/>
              </a:solidFill>
              <a:latin typeface="Times New Roman" pitchFamily="18" charset="0"/>
              <a:cs typeface="Times New Roman" pitchFamily="18" charset="0"/>
            </a:endParaRPr>
          </a:p>
        </p:txBody>
      </p:sp>
      <p:sp>
        <p:nvSpPr>
          <p:cNvPr id="10" name="object 10"/>
          <p:cNvSpPr txBox="1"/>
          <p:nvPr/>
        </p:nvSpPr>
        <p:spPr>
          <a:xfrm>
            <a:off x="620478" y="4757465"/>
            <a:ext cx="6084108" cy="1646605"/>
          </a:xfrm>
          <a:prstGeom prst="rect">
            <a:avLst/>
          </a:prstGeom>
        </p:spPr>
        <p:txBody>
          <a:bodyPr vert="horz" wrap="square" lIns="0" tIns="0" rIns="0" bIns="0" rtlCol="0">
            <a:spAutoFit/>
          </a:bodyPr>
          <a:lstStyle/>
          <a:p>
            <a:pPr marL="457200" indent="-457200">
              <a:lnSpc>
                <a:spcPts val="2740"/>
              </a:lnSpc>
              <a:buFont typeface="Arial" pitchFamily="34" charset="0"/>
              <a:buChar char="•"/>
            </a:pPr>
            <a:r>
              <a:rPr lang="en-US" sz="2600" dirty="0" smtClean="0">
                <a:latin typeface="Times New Roman" pitchFamily="18" charset="0"/>
                <a:cs typeface="Times New Roman" pitchFamily="18" charset="0"/>
              </a:rPr>
              <a:t>Tubular reabsorption disorder</a:t>
            </a:r>
            <a:endParaRPr lang="sr-Latn-RS" sz="2600" dirty="0" smtClean="0">
              <a:latin typeface="Times New Roman" pitchFamily="18" charset="0"/>
              <a:cs typeface="Times New Roman" pitchFamily="18" charset="0"/>
            </a:endParaRPr>
          </a:p>
          <a:p>
            <a:pPr>
              <a:buFontTx/>
              <a:buNone/>
            </a:pPr>
            <a:endParaRPr lang="sr-Latn-RS" sz="2600" dirty="0" smtClean="0">
              <a:latin typeface="Times New Roman" pitchFamily="18" charset="0"/>
              <a:cs typeface="Times New Roman" pitchFamily="18" charset="0"/>
            </a:endParaRPr>
          </a:p>
          <a:p>
            <a:pPr>
              <a:buFontTx/>
              <a:buNone/>
            </a:pPr>
            <a:endParaRPr lang="sr-Latn-RS" sz="2600" dirty="0">
              <a:latin typeface="Times New Roman" pitchFamily="18" charset="0"/>
              <a:cs typeface="Times New Roman" pitchFamily="18" charset="0"/>
            </a:endParaRPr>
          </a:p>
          <a:p>
            <a:pPr>
              <a:buFontTx/>
              <a:buNone/>
            </a:pPr>
            <a:r>
              <a:rPr lang="en-US" sz="1000" dirty="0" smtClean="0">
                <a:latin typeface="Times New Roman" pitchFamily="18" charset="0"/>
                <a:cs typeface="Times New Roman" pitchFamily="18" charset="0"/>
              </a:rPr>
              <a:t>*</a:t>
            </a:r>
            <a:r>
              <a:rPr lang="en-US" sz="1000" dirty="0" err="1" smtClean="0">
                <a:latin typeface="Times New Roman" pitchFamily="18" charset="0"/>
                <a:cs typeface="Times New Roman" pitchFamily="18" charset="0"/>
              </a:rPr>
              <a:t>Nyengaard</a:t>
            </a:r>
            <a:r>
              <a:rPr lang="en-US" sz="1000" dirty="0" smtClean="0">
                <a:latin typeface="Times New Roman" pitchFamily="18" charset="0"/>
                <a:cs typeface="Times New Roman" pitchFamily="18" charset="0"/>
              </a:rPr>
              <a:t> </a:t>
            </a:r>
            <a:r>
              <a:rPr lang="en-US" sz="1000" dirty="0">
                <a:latin typeface="Times New Roman" pitchFamily="18" charset="0"/>
                <a:cs typeface="Times New Roman" pitchFamily="18" charset="0"/>
              </a:rPr>
              <a:t>JR, </a:t>
            </a:r>
            <a:r>
              <a:rPr lang="en-US" sz="1000" dirty="0" err="1">
                <a:latin typeface="Times New Roman" pitchFamily="18" charset="0"/>
                <a:cs typeface="Times New Roman" pitchFamily="18" charset="0"/>
              </a:rPr>
              <a:t>Bendtsen</a:t>
            </a:r>
            <a:r>
              <a:rPr lang="en-US" sz="1000" dirty="0">
                <a:latin typeface="Times New Roman" pitchFamily="18" charset="0"/>
                <a:cs typeface="Times New Roman" pitchFamily="18" charset="0"/>
              </a:rPr>
              <a:t> TF. </a:t>
            </a:r>
            <a:r>
              <a:rPr lang="en-US" sz="1000" dirty="0" err="1" smtClean="0">
                <a:latin typeface="Times New Roman" pitchFamily="18" charset="0"/>
                <a:cs typeface="Times New Roman" pitchFamily="18" charset="0"/>
              </a:rPr>
              <a:t>Anat</a:t>
            </a:r>
            <a:r>
              <a:rPr lang="en-US" sz="1000" dirty="0" smtClean="0">
                <a:latin typeface="Times New Roman" pitchFamily="18" charset="0"/>
                <a:cs typeface="Times New Roman" pitchFamily="18" charset="0"/>
              </a:rPr>
              <a:t> </a:t>
            </a:r>
            <a:r>
              <a:rPr lang="en-US" sz="1000" dirty="0">
                <a:latin typeface="Times New Roman" pitchFamily="18" charset="0"/>
                <a:cs typeface="Times New Roman" pitchFamily="18" charset="0"/>
              </a:rPr>
              <a:t>Rec. 1992;232(2):</a:t>
            </a:r>
            <a:r>
              <a:rPr lang="en-US" sz="1000" dirty="0" smtClean="0">
                <a:latin typeface="Times New Roman" pitchFamily="18" charset="0"/>
                <a:cs typeface="Times New Roman" pitchFamily="18" charset="0"/>
              </a:rPr>
              <a:t>194</a:t>
            </a:r>
            <a:endParaRPr lang="en-US" sz="1000" dirty="0">
              <a:latin typeface="Times New Roman" pitchFamily="18" charset="0"/>
              <a:cs typeface="Times New Roman" pitchFamily="18" charset="0"/>
            </a:endParaRPr>
          </a:p>
          <a:p>
            <a:pPr>
              <a:lnSpc>
                <a:spcPts val="2740"/>
              </a:lnSpc>
            </a:pPr>
            <a:endParaRPr sz="2600" b="1" spc="-10" dirty="0">
              <a:solidFill>
                <a:srgbClr val="000000"/>
              </a:solidFill>
              <a:latin typeface="Times New Roman" pitchFamily="18" charset="0"/>
              <a:cs typeface="Times New Roman" pitchFamily="18" charset="0"/>
            </a:endParaRPr>
          </a:p>
        </p:txBody>
      </p:sp>
      <p:sp>
        <p:nvSpPr>
          <p:cNvPr id="13" name="object 7"/>
          <p:cNvSpPr txBox="1"/>
          <p:nvPr/>
        </p:nvSpPr>
        <p:spPr>
          <a:xfrm>
            <a:off x="892483" y="3037639"/>
            <a:ext cx="4261832"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10" dirty="0">
              <a:solidFill>
                <a:srgbClr val="000000"/>
              </a:solidFill>
              <a:latin typeface="BIIBQK+TimesNewRoman"/>
              <a:cs typeface="BIIBQK+TimesNewRoman"/>
            </a:endParaRPr>
          </a:p>
        </p:txBody>
      </p:sp>
      <p:sp>
        <p:nvSpPr>
          <p:cNvPr id="14" name="object 7"/>
          <p:cNvSpPr txBox="1"/>
          <p:nvPr/>
        </p:nvSpPr>
        <p:spPr>
          <a:xfrm>
            <a:off x="1044883" y="3190039"/>
            <a:ext cx="4261832"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10" dirty="0">
              <a:solidFill>
                <a:srgbClr val="000000"/>
              </a:solidFill>
              <a:latin typeface="BIIBQK+TimesNewRoman"/>
              <a:cs typeface="BIIBQK+TimesNewRoman"/>
            </a:endParaRPr>
          </a:p>
        </p:txBody>
      </p:sp>
      <p:sp>
        <p:nvSpPr>
          <p:cNvPr id="15" name="object 9"/>
          <p:cNvSpPr txBox="1"/>
          <p:nvPr/>
        </p:nvSpPr>
        <p:spPr>
          <a:xfrm>
            <a:off x="892486" y="3905689"/>
            <a:ext cx="4231519"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23" dirty="0">
              <a:solidFill>
                <a:srgbClr val="000000"/>
              </a:solidFill>
              <a:latin typeface="NIKMHC+TimesNewRoman,Bold"/>
              <a:cs typeface="NIKMHC+TimesNewRoman,Bold"/>
            </a:endParaRPr>
          </a:p>
        </p:txBody>
      </p:sp>
      <p:sp>
        <p:nvSpPr>
          <p:cNvPr id="16" name="object 9"/>
          <p:cNvSpPr txBox="1"/>
          <p:nvPr/>
        </p:nvSpPr>
        <p:spPr>
          <a:xfrm>
            <a:off x="1143000" y="4114800"/>
            <a:ext cx="4231519" cy="346249"/>
          </a:xfrm>
          <a:prstGeom prst="rect">
            <a:avLst/>
          </a:prstGeom>
        </p:spPr>
        <p:txBody>
          <a:bodyPr vert="horz" wrap="square" lIns="0" tIns="0" rIns="0" bIns="0" rtlCol="0">
            <a:spAutoFit/>
          </a:bodyPr>
          <a:lstStyle/>
          <a:p>
            <a:pPr marL="0" marR="0">
              <a:lnSpc>
                <a:spcPts val="2737"/>
              </a:lnSpc>
              <a:spcBef>
                <a:spcPts val="0"/>
              </a:spcBef>
              <a:spcAft>
                <a:spcPts val="0"/>
              </a:spcAft>
            </a:pPr>
            <a:endParaRPr sz="2650" spc="-23" dirty="0">
              <a:solidFill>
                <a:srgbClr val="000000"/>
              </a:solidFill>
              <a:latin typeface="NIKMHC+TimesNewRoman,Bold"/>
              <a:cs typeface="NIKMHC+TimesNewRoman,Bold"/>
            </a:endParaRPr>
          </a:p>
        </p:txBody>
      </p:sp>
      <p:sp>
        <p:nvSpPr>
          <p:cNvPr id="17" name="object 12"/>
          <p:cNvSpPr txBox="1"/>
          <p:nvPr/>
        </p:nvSpPr>
        <p:spPr>
          <a:xfrm>
            <a:off x="892494" y="5259878"/>
            <a:ext cx="1612212"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31" dirty="0">
              <a:solidFill>
                <a:srgbClr val="000000"/>
              </a:solidFill>
              <a:latin typeface="BIIBQK+TimesNewRoman"/>
              <a:cs typeface="BIIBQK+TimesNewRoman"/>
            </a:endParaRPr>
          </a:p>
        </p:txBody>
      </p:sp>
      <p:sp>
        <p:nvSpPr>
          <p:cNvPr id="18" name="object 12"/>
          <p:cNvSpPr txBox="1"/>
          <p:nvPr/>
        </p:nvSpPr>
        <p:spPr>
          <a:xfrm>
            <a:off x="1044894" y="5412278"/>
            <a:ext cx="1612212" cy="346249"/>
          </a:xfrm>
          <a:prstGeom prst="rect">
            <a:avLst/>
          </a:prstGeom>
        </p:spPr>
        <p:txBody>
          <a:bodyPr vert="horz" wrap="square" lIns="0" tIns="0" rIns="0" bIns="0" rtlCol="0">
            <a:spAutoFit/>
          </a:bodyPr>
          <a:lstStyle/>
          <a:p>
            <a:pPr marL="0" marR="0">
              <a:lnSpc>
                <a:spcPts val="2740"/>
              </a:lnSpc>
              <a:spcBef>
                <a:spcPts val="0"/>
              </a:spcBef>
              <a:spcAft>
                <a:spcPts val="0"/>
              </a:spcAft>
            </a:pPr>
            <a:endParaRPr sz="2650" spc="-31" dirty="0">
              <a:solidFill>
                <a:srgbClr val="000000"/>
              </a:solidFill>
              <a:latin typeface="BIIBQK+TimesNewRoman"/>
              <a:cs typeface="BIIBQK+TimesNewRoman"/>
            </a:endParaRPr>
          </a:p>
        </p:txBody>
      </p:sp>
    </p:spTree>
  </p:cSld>
  <p:clrMapOvr>
    <a:masterClrMapping/>
  </p:clrMapOvr>
  <p:transition advTm="39931"/>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36625" y="595396"/>
            <a:ext cx="7202174" cy="525785"/>
          </a:xfrm>
          <a:prstGeom prst="rect">
            <a:avLst/>
          </a:prstGeom>
        </p:spPr>
        <p:txBody>
          <a:bodyPr vert="horz" wrap="square" lIns="0" tIns="0" rIns="0" bIns="0" rtlCol="0">
            <a:spAutoFit/>
          </a:bodyPr>
          <a:lstStyle/>
          <a:p>
            <a:pPr>
              <a:lnSpc>
                <a:spcPts val="4147"/>
              </a:lnSpc>
            </a:pPr>
            <a:r>
              <a:rPr lang="sr-Latn-RS" sz="4000" b="1" spc="-55" dirty="0" smtClean="0">
                <a:solidFill>
                  <a:srgbClr val="C00000"/>
                </a:solidFill>
                <a:latin typeface="NIKMHC+TimesNewRoman,Bold"/>
                <a:cs typeface="Times New Roman" pitchFamily="18" charset="0"/>
              </a:rPr>
              <a:t>   </a:t>
            </a:r>
            <a:r>
              <a:rPr lang="en-US" sz="4000" b="1" dirty="0" smtClean="0">
                <a:solidFill>
                  <a:srgbClr val="C00000"/>
                </a:solidFill>
                <a:latin typeface="Times New Roman" pitchFamily="18" charset="0"/>
                <a:cs typeface="Times New Roman" pitchFamily="18" charset="0"/>
              </a:rPr>
              <a:t> Aging and the urinary </a:t>
            </a:r>
            <a:r>
              <a:rPr lang="sr-Latn-RS" sz="4000" b="1" dirty="0" smtClean="0">
                <a:solidFill>
                  <a:srgbClr val="C00000"/>
                </a:solidFill>
                <a:latin typeface="Times New Roman" pitchFamily="18" charset="0"/>
                <a:cs typeface="Times New Roman" pitchFamily="18" charset="0"/>
              </a:rPr>
              <a:t>system</a:t>
            </a:r>
            <a:endParaRPr sz="4000" dirty="0">
              <a:solidFill>
                <a:srgbClr val="C00000"/>
              </a:solidFill>
              <a:latin typeface="NIKMHC+TimesNewRoman,Bold"/>
              <a:cs typeface="NIKMHC+TimesNewRoman,Bold"/>
            </a:endParaRPr>
          </a:p>
        </p:txBody>
      </p:sp>
      <p:sp>
        <p:nvSpPr>
          <p:cNvPr id="4" name="object 4"/>
          <p:cNvSpPr txBox="1"/>
          <p:nvPr/>
        </p:nvSpPr>
        <p:spPr>
          <a:xfrm>
            <a:off x="549271" y="2072588"/>
            <a:ext cx="8518337" cy="320601"/>
          </a:xfrm>
          <a:prstGeom prst="rect">
            <a:avLst/>
          </a:prstGeom>
        </p:spPr>
        <p:txBody>
          <a:bodyPr vert="horz" wrap="square" lIns="0" tIns="0" rIns="0" bIns="0" rtlCol="0">
            <a:spAutoFit/>
          </a:bodyPr>
          <a:lstStyle/>
          <a:p>
            <a:pPr marL="342900" indent="-342900">
              <a:lnSpc>
                <a:spcPts val="2505"/>
              </a:lnSpc>
              <a:buFont typeface="Arial" pitchFamily="34" charset="0"/>
              <a:buChar char="•"/>
            </a:pPr>
            <a:r>
              <a:rPr lang="en-US" sz="2500" dirty="0" smtClean="0">
                <a:latin typeface="Times New Roman" pitchFamily="18" charset="0"/>
                <a:cs typeface="Times New Roman" pitchFamily="18" charset="0"/>
              </a:rPr>
              <a:t>Decrease in elasticity of the ureter, bladder and urethra</a:t>
            </a:r>
            <a:endParaRPr sz="2500" dirty="0">
              <a:solidFill>
                <a:srgbClr val="000000"/>
              </a:solidFill>
              <a:latin typeface="Times New Roman" pitchFamily="18" charset="0"/>
              <a:cs typeface="Times New Roman" pitchFamily="18" charset="0"/>
            </a:endParaRPr>
          </a:p>
        </p:txBody>
      </p:sp>
      <p:sp>
        <p:nvSpPr>
          <p:cNvPr id="6" name="object 6"/>
          <p:cNvSpPr txBox="1"/>
          <p:nvPr/>
        </p:nvSpPr>
        <p:spPr>
          <a:xfrm>
            <a:off x="549271" y="2405592"/>
            <a:ext cx="5098290" cy="2372444"/>
          </a:xfrm>
          <a:prstGeom prst="rect">
            <a:avLst/>
          </a:prstGeom>
        </p:spPr>
        <p:txBody>
          <a:bodyPr vert="horz" wrap="square" lIns="0" tIns="0" rIns="0" bIns="0" rtlCol="0">
            <a:spAutoFit/>
          </a:bodyPr>
          <a:lstStyle/>
          <a:p>
            <a:pPr marL="342918" marR="0" indent="-342900">
              <a:lnSpc>
                <a:spcPts val="2503"/>
              </a:lnSpc>
              <a:spcBef>
                <a:spcPts val="0"/>
              </a:spcBef>
              <a:spcAft>
                <a:spcPts val="0"/>
              </a:spcAft>
              <a:buFont typeface="Arial" pitchFamily="34" charset="0"/>
              <a:buChar char="•"/>
            </a:pPr>
            <a:r>
              <a:rPr lang="en-US" sz="2500" dirty="0" smtClean="0">
                <a:latin typeface="Times New Roman" pitchFamily="18" charset="0"/>
                <a:cs typeface="Times New Roman" pitchFamily="18" charset="0"/>
              </a:rPr>
              <a:t>Decreased bladder capacity </a:t>
            </a:r>
            <a:endParaRPr lang="sr-Latn-RS" sz="2500" dirty="0" smtClean="0">
              <a:latin typeface="Times New Roman" pitchFamily="18" charset="0"/>
              <a:cs typeface="Times New Roman" pitchFamily="18" charset="0"/>
            </a:endParaRPr>
          </a:p>
          <a:p>
            <a:pPr marL="342918" marR="0" indent="-342900">
              <a:lnSpc>
                <a:spcPts val="2503"/>
              </a:lnSpc>
              <a:spcBef>
                <a:spcPts val="0"/>
              </a:spcBef>
              <a:spcAft>
                <a:spcPts val="0"/>
              </a:spcAft>
              <a:buFont typeface="Arial" pitchFamily="34" charset="0"/>
              <a:buChar char="•"/>
            </a:pPr>
            <a:r>
              <a:rPr lang="en-US" sz="2500" dirty="0" smtClean="0">
                <a:latin typeface="Times New Roman" pitchFamily="18" charset="0"/>
                <a:cs typeface="Times New Roman" pitchFamily="18" charset="0"/>
              </a:rPr>
              <a:t>Incomplete emptying of the bladder</a:t>
            </a:r>
            <a:endParaRPr lang="sr-Latn-RS" sz="2500" spc="-28" dirty="0">
              <a:solidFill>
                <a:srgbClr val="000000"/>
              </a:solidFill>
              <a:latin typeface="Times New Roman" pitchFamily="18" charset="0"/>
              <a:cs typeface="Times New Roman" pitchFamily="18" charset="0"/>
            </a:endParaRPr>
          </a:p>
          <a:p>
            <a:pPr marL="342918" marR="0" indent="-342900">
              <a:lnSpc>
                <a:spcPts val="2503"/>
              </a:lnSpc>
              <a:spcBef>
                <a:spcPts val="0"/>
              </a:spcBef>
              <a:spcAft>
                <a:spcPts val="0"/>
              </a:spcAft>
              <a:buFont typeface="Arial" pitchFamily="34" charset="0"/>
              <a:buChar char="•"/>
            </a:pPr>
            <a:r>
              <a:rPr lang="en-US" sz="2500" dirty="0" smtClean="0">
                <a:latin typeface="Times New Roman" pitchFamily="18" charset="0"/>
                <a:cs typeface="Times New Roman" pitchFamily="18" charset="0"/>
              </a:rPr>
              <a:t>Frequent urination and a shortened period between the urge and urination</a:t>
            </a:r>
            <a:endParaRPr lang="sr-Latn-RS" sz="2500" dirty="0" smtClean="0">
              <a:latin typeface="Times New Roman" pitchFamily="18" charset="0"/>
              <a:cs typeface="Times New Roman" pitchFamily="18" charset="0"/>
            </a:endParaRPr>
          </a:p>
          <a:p>
            <a:pPr>
              <a:lnSpc>
                <a:spcPts val="2505"/>
              </a:lnSpc>
              <a:spcBef>
                <a:spcPts val="1024"/>
              </a:spcBef>
            </a:pPr>
            <a:r>
              <a:rPr lang="en-US" sz="2500" dirty="0" smtClean="0">
                <a:latin typeface="Times New Roman" pitchFamily="18" charset="0"/>
                <a:cs typeface="Times New Roman" pitchFamily="18" charset="0"/>
              </a:rPr>
              <a:t/>
            </a:r>
            <a:br>
              <a:rPr lang="en-US" sz="2500" dirty="0" smtClean="0">
                <a:latin typeface="Times New Roman" pitchFamily="18" charset="0"/>
                <a:cs typeface="Times New Roman" pitchFamily="18" charset="0"/>
              </a:rPr>
            </a:br>
            <a:r>
              <a:rPr lang="sr-Latn-RS" sz="2500" dirty="0" smtClean="0">
                <a:latin typeface="Times New Roman" pitchFamily="18" charset="0"/>
                <a:cs typeface="Times New Roman" pitchFamily="18" charset="0"/>
              </a:rPr>
              <a:t>           *</a:t>
            </a:r>
            <a:r>
              <a:rPr lang="en-US" sz="2500" b="1" i="1" u="sng" dirty="0" smtClean="0">
                <a:latin typeface="Times New Roman" pitchFamily="18" charset="0"/>
                <a:cs typeface="Times New Roman" pitchFamily="18" charset="0"/>
              </a:rPr>
              <a:t>urinary incontinence</a:t>
            </a:r>
            <a:r>
              <a:rPr lang="sr-Latn-RS" sz="2500" dirty="0" smtClean="0">
                <a:latin typeface="Times New Roman" pitchFamily="18" charset="0"/>
                <a:cs typeface="Times New Roman" pitchFamily="18" charset="0"/>
              </a:rPr>
              <a:t>*</a:t>
            </a:r>
            <a:endParaRPr sz="2500" dirty="0">
              <a:solidFill>
                <a:srgbClr val="000000"/>
              </a:solidFill>
              <a:latin typeface="Times New Roman" pitchFamily="18" charset="0"/>
              <a:cs typeface="Times New Roman" pitchFamily="18" charset="0"/>
            </a:endParaRPr>
          </a:p>
        </p:txBody>
      </p:sp>
      <p:sp>
        <p:nvSpPr>
          <p:cNvPr id="8" name="object 5"/>
          <p:cNvSpPr txBox="1"/>
          <p:nvPr/>
        </p:nvSpPr>
        <p:spPr>
          <a:xfrm>
            <a:off x="892493" y="1976204"/>
            <a:ext cx="270709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23" dirty="0">
              <a:solidFill>
                <a:srgbClr val="000000"/>
              </a:solidFill>
              <a:latin typeface="NIKMHC+TimesNewRoman,Bold"/>
              <a:cs typeface="NIKMHC+TimesNewRoman,Bold"/>
            </a:endParaRPr>
          </a:p>
        </p:txBody>
      </p:sp>
      <p:sp>
        <p:nvSpPr>
          <p:cNvPr id="9" name="object 5"/>
          <p:cNvSpPr txBox="1"/>
          <p:nvPr/>
        </p:nvSpPr>
        <p:spPr>
          <a:xfrm>
            <a:off x="1044893" y="2279269"/>
            <a:ext cx="2707091"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23" dirty="0">
              <a:solidFill>
                <a:srgbClr val="000000"/>
              </a:solidFill>
              <a:latin typeface="NIKMHC+TimesNewRoman,Bold"/>
              <a:cs typeface="NIKMHC+TimesNewRoman,Bold"/>
            </a:endParaRPr>
          </a:p>
        </p:txBody>
      </p:sp>
    </p:spTree>
  </p:cSld>
  <p:clrMapOvr>
    <a:masterClrMapping/>
  </p:clrMapOvr>
  <p:transition advTm="23514"/>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447637" y="360248"/>
            <a:ext cx="7134042" cy="526554"/>
          </a:xfrm>
          <a:prstGeom prst="rect">
            <a:avLst/>
          </a:prstGeom>
        </p:spPr>
        <p:txBody>
          <a:bodyPr vert="horz" wrap="square" lIns="0" tIns="0" rIns="0" bIns="0" rtlCol="0">
            <a:spAutoFit/>
          </a:bodyPr>
          <a:lstStyle/>
          <a:p>
            <a:pPr>
              <a:lnSpc>
                <a:spcPts val="4147"/>
              </a:lnSpc>
            </a:pPr>
            <a:r>
              <a:rPr lang="sr-Latn-RS" sz="4000" dirty="0" smtClean="0"/>
              <a:t>       </a:t>
            </a:r>
            <a:r>
              <a:rPr lang="sr-Latn-RS" sz="4000" b="1" dirty="0" smtClean="0">
                <a:solidFill>
                  <a:srgbClr val="C00000"/>
                </a:solidFill>
                <a:latin typeface="Times New Roman" pitchFamily="18" charset="0"/>
                <a:cs typeface="Times New Roman" pitchFamily="18" charset="0"/>
              </a:rPr>
              <a:t>U</a:t>
            </a:r>
            <a:r>
              <a:rPr lang="en-US" sz="4000" b="1" dirty="0" err="1" smtClean="0">
                <a:solidFill>
                  <a:srgbClr val="C00000"/>
                </a:solidFill>
                <a:latin typeface="Times New Roman" pitchFamily="18" charset="0"/>
                <a:cs typeface="Times New Roman" pitchFamily="18" charset="0"/>
              </a:rPr>
              <a:t>rinary</a:t>
            </a:r>
            <a:r>
              <a:rPr lang="en-US" sz="4000" b="1" dirty="0" smtClean="0">
                <a:solidFill>
                  <a:srgbClr val="C00000"/>
                </a:solidFill>
                <a:latin typeface="Times New Roman" pitchFamily="18" charset="0"/>
                <a:cs typeface="Times New Roman" pitchFamily="18" charset="0"/>
              </a:rPr>
              <a:t> incontinence</a:t>
            </a:r>
            <a:endParaRPr sz="4000" b="1" dirty="0">
              <a:solidFill>
                <a:srgbClr val="C00000"/>
              </a:solidFill>
              <a:latin typeface="Times New Roman" pitchFamily="18" charset="0"/>
              <a:cs typeface="Times New Roman" pitchFamily="18" charset="0"/>
            </a:endParaRPr>
          </a:p>
        </p:txBody>
      </p:sp>
      <p:sp>
        <p:nvSpPr>
          <p:cNvPr id="4" name="object 4"/>
          <p:cNvSpPr txBox="1"/>
          <p:nvPr/>
        </p:nvSpPr>
        <p:spPr>
          <a:xfrm>
            <a:off x="574674" y="1324007"/>
            <a:ext cx="3108325" cy="371897"/>
          </a:xfrm>
          <a:prstGeom prst="rect">
            <a:avLst/>
          </a:prstGeom>
        </p:spPr>
        <p:txBody>
          <a:bodyPr vert="horz" wrap="square" lIns="0" tIns="0" rIns="0" bIns="0" rtlCol="0">
            <a:spAutoFit/>
          </a:bodyPr>
          <a:lstStyle/>
          <a:p>
            <a:pPr>
              <a:lnSpc>
                <a:spcPts val="2896"/>
              </a:lnSpc>
            </a:pPr>
            <a:r>
              <a:rPr sz="2800" dirty="0">
                <a:solidFill>
                  <a:srgbClr val="000000"/>
                </a:solidFill>
                <a:latin typeface="Arial"/>
                <a:cs typeface="Arial"/>
              </a:rPr>
              <a:t>•</a:t>
            </a:r>
            <a:r>
              <a:rPr sz="2800" spc="1022" dirty="0">
                <a:solidFill>
                  <a:srgbClr val="000000"/>
                </a:solidFill>
                <a:latin typeface="Times New Roman"/>
                <a:cs typeface="Times New Roman"/>
              </a:rPr>
              <a:t> </a:t>
            </a:r>
            <a:r>
              <a:rPr lang="en-US" sz="2800" b="1" dirty="0" smtClean="0">
                <a:latin typeface="Times New Roman" pitchFamily="18" charset="0"/>
                <a:cs typeface="Times New Roman" pitchFamily="18" charset="0"/>
              </a:rPr>
              <a:t> </a:t>
            </a:r>
            <a:r>
              <a:rPr lang="sr-Latn-RS" sz="2800" b="1" dirty="0" smtClean="0">
                <a:latin typeface="Times New Roman" pitchFamily="18" charset="0"/>
                <a:cs typeface="Times New Roman" pitchFamily="18" charset="0"/>
              </a:rPr>
              <a:t>Potencial </a:t>
            </a:r>
            <a:r>
              <a:rPr lang="en-US" sz="2800" b="1" dirty="0" smtClean="0">
                <a:latin typeface="Times New Roman" pitchFamily="18" charset="0"/>
                <a:cs typeface="Times New Roman" pitchFamily="18" charset="0"/>
              </a:rPr>
              <a:t>Causes </a:t>
            </a:r>
            <a:endParaRPr sz="2800" spc="-51" dirty="0">
              <a:solidFill>
                <a:srgbClr val="000000"/>
              </a:solidFill>
              <a:latin typeface="NIKMHC+TimesNewRoman,Bold"/>
              <a:cs typeface="NIKMHC+TimesNewRoman,Bold"/>
            </a:endParaRPr>
          </a:p>
        </p:txBody>
      </p:sp>
      <p:sp>
        <p:nvSpPr>
          <p:cNvPr id="5" name="object 5"/>
          <p:cNvSpPr txBox="1"/>
          <p:nvPr/>
        </p:nvSpPr>
        <p:spPr>
          <a:xfrm>
            <a:off x="574674" y="1981200"/>
            <a:ext cx="3488462" cy="320601"/>
          </a:xfrm>
          <a:prstGeom prst="rect">
            <a:avLst/>
          </a:prstGeom>
        </p:spPr>
        <p:txBody>
          <a:bodyPr vert="horz" wrap="square" lIns="0" tIns="0" rIns="0" bIns="0" rtlCol="0">
            <a:spAutoFit/>
          </a:bodyPr>
          <a:lstStyle/>
          <a:p>
            <a:pPr marL="342900" indent="-342900">
              <a:lnSpc>
                <a:spcPts val="2503"/>
              </a:lnSpc>
              <a:buFont typeface="Wingdings" pitchFamily="2" charset="2"/>
              <a:buChar char="ü"/>
            </a:pPr>
            <a:r>
              <a:rPr lang="en-US" sz="2400" dirty="0" smtClean="0">
                <a:latin typeface="Times New Roman" pitchFamily="18" charset="0"/>
                <a:cs typeface="Times New Roman" pitchFamily="18" charset="0"/>
              </a:rPr>
              <a:t>Urinary infections</a:t>
            </a:r>
            <a:r>
              <a:rPr sz="2400" spc="217" dirty="0"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6" name="object 6"/>
          <p:cNvSpPr txBox="1"/>
          <p:nvPr/>
        </p:nvSpPr>
        <p:spPr>
          <a:xfrm>
            <a:off x="574674" y="2350136"/>
            <a:ext cx="9116611" cy="1897955"/>
          </a:xfrm>
          <a:prstGeom prst="rect">
            <a:avLst/>
          </a:prstGeom>
        </p:spPr>
        <p:txBody>
          <a:bodyPr vert="horz" wrap="square" lIns="0" tIns="0" rIns="0" bIns="0" rtlCol="0">
            <a:spAutoFit/>
          </a:bodyPr>
          <a:lstStyle/>
          <a:p>
            <a:pPr marL="342909" marR="0" indent="-342900">
              <a:lnSpc>
                <a:spcPts val="2503"/>
              </a:lnSpc>
              <a:spcBef>
                <a:spcPts val="0"/>
              </a:spcBef>
              <a:spcAft>
                <a:spcPts val="0"/>
              </a:spcAft>
              <a:buFont typeface="Wingdings" pitchFamily="2" charset="2"/>
              <a:buChar char="ü"/>
            </a:pPr>
            <a:r>
              <a:rPr lang="en-US" sz="2400" dirty="0" smtClean="0">
                <a:latin typeface="Times New Roman" pitchFamily="18" charset="0"/>
                <a:cs typeface="Times New Roman" pitchFamily="18" charset="0"/>
              </a:rPr>
              <a:t>Urethral obstruction (prostatic hypertrophy)</a:t>
            </a:r>
            <a:endParaRPr lang="sr-Latn-RS" sz="2400" dirty="0" smtClean="0">
              <a:latin typeface="Times New Roman" pitchFamily="18" charset="0"/>
              <a:cs typeface="Times New Roman" pitchFamily="18" charset="0"/>
            </a:endParaRPr>
          </a:p>
          <a:p>
            <a:pPr marL="342909" marR="0" indent="-342900">
              <a:lnSpc>
                <a:spcPts val="2503"/>
              </a:lnSpc>
              <a:spcBef>
                <a:spcPts val="0"/>
              </a:spcBef>
              <a:spcAft>
                <a:spcPts val="0"/>
              </a:spcAft>
              <a:buFont typeface="Wingdings" pitchFamily="2" charset="2"/>
              <a:buChar char="ü"/>
            </a:pPr>
            <a:r>
              <a:rPr lang="en-US" sz="2400" dirty="0" smtClean="0">
                <a:latin typeface="Times New Roman" pitchFamily="18" charset="0"/>
                <a:cs typeface="Times New Roman" pitchFamily="18" charset="0"/>
              </a:rPr>
              <a:t>Atrophic urethritis/vaginitis (in menopausal women) </a:t>
            </a:r>
            <a:endParaRPr lang="sr-Latn-RS" sz="2400" dirty="0" smtClean="0">
              <a:latin typeface="Times New Roman" pitchFamily="18" charset="0"/>
              <a:cs typeface="Times New Roman" pitchFamily="18" charset="0"/>
            </a:endParaRPr>
          </a:p>
          <a:p>
            <a:pPr marL="342909" marR="0" indent="-342900">
              <a:lnSpc>
                <a:spcPts val="2503"/>
              </a:lnSpc>
              <a:spcBef>
                <a:spcPts val="0"/>
              </a:spcBef>
              <a:spcAft>
                <a:spcPts val="0"/>
              </a:spcAft>
              <a:buFont typeface="Wingdings" pitchFamily="2" charset="2"/>
              <a:buChar char="ü"/>
            </a:pPr>
            <a:r>
              <a:rPr lang="en-US" sz="2400" dirty="0" smtClean="0">
                <a:latin typeface="Times New Roman" pitchFamily="18" charset="0"/>
                <a:cs typeface="Times New Roman" pitchFamily="18" charset="0"/>
              </a:rPr>
              <a:t>Hyperactive bladder detrusor</a:t>
            </a:r>
            <a:endParaRPr sz="2400" dirty="0">
              <a:solidFill>
                <a:srgbClr val="000000"/>
              </a:solidFill>
              <a:latin typeface="Times New Roman" pitchFamily="18" charset="0"/>
              <a:cs typeface="Times New Roman" pitchFamily="18" charset="0"/>
            </a:endParaRPr>
          </a:p>
          <a:p>
            <a:pPr marL="0" marR="0">
              <a:lnSpc>
                <a:spcPts val="2505"/>
              </a:lnSpc>
              <a:spcBef>
                <a:spcPts val="1175"/>
              </a:spcBef>
              <a:spcAft>
                <a:spcPts val="0"/>
              </a:spcAft>
            </a:pPr>
            <a:r>
              <a:rPr sz="2400" spc="217" dirty="0" smtClean="0">
                <a:solidFill>
                  <a:srgbClr val="000000"/>
                </a:solidFill>
                <a:latin typeface="Times New Roman"/>
                <a:cs typeface="Times New Roman"/>
              </a:rPr>
              <a:t> </a:t>
            </a:r>
            <a:endParaRPr sz="2400" spc="-27" dirty="0">
              <a:solidFill>
                <a:srgbClr val="000000"/>
              </a:solidFill>
              <a:latin typeface="BIIBQK+TimesNewRoman"/>
              <a:cs typeface="BIIBQK+TimesNewRoman"/>
            </a:endParaRPr>
          </a:p>
          <a:p>
            <a:pPr marL="3" marR="0">
              <a:lnSpc>
                <a:spcPts val="2503"/>
              </a:lnSpc>
              <a:spcBef>
                <a:spcPts val="1100"/>
              </a:spcBef>
              <a:spcAft>
                <a:spcPts val="0"/>
              </a:spcAft>
            </a:pPr>
            <a:r>
              <a:rPr sz="2400" spc="217" dirty="0" smtClean="0">
                <a:solidFill>
                  <a:srgbClr val="000000"/>
                </a:solidFill>
                <a:latin typeface="Times New Roman"/>
                <a:cs typeface="Times New Roman"/>
              </a:rPr>
              <a:t> </a:t>
            </a:r>
            <a:endParaRPr sz="2400" spc="-10" dirty="0">
              <a:solidFill>
                <a:srgbClr val="000000"/>
              </a:solidFill>
              <a:latin typeface="BIIBQK+TimesNewRoman"/>
              <a:cs typeface="BIIBQK+TimesNewRoman"/>
            </a:endParaRPr>
          </a:p>
        </p:txBody>
      </p:sp>
      <p:sp>
        <p:nvSpPr>
          <p:cNvPr id="7" name="object 7"/>
          <p:cNvSpPr txBox="1"/>
          <p:nvPr/>
        </p:nvSpPr>
        <p:spPr>
          <a:xfrm>
            <a:off x="579739" y="3299113"/>
            <a:ext cx="9007423" cy="641201"/>
          </a:xfrm>
          <a:prstGeom prst="rect">
            <a:avLst/>
          </a:prstGeom>
        </p:spPr>
        <p:txBody>
          <a:bodyPr vert="horz" wrap="square" lIns="0" tIns="0" rIns="0" bIns="0" rtlCol="0">
            <a:spAutoFit/>
          </a:bodyPr>
          <a:lstStyle/>
          <a:p>
            <a:pPr marL="342900" indent="-342900">
              <a:lnSpc>
                <a:spcPts val="2503"/>
              </a:lnSpc>
              <a:buFont typeface="Wingdings" pitchFamily="2" charset="2"/>
              <a:buChar char="ü"/>
            </a:pPr>
            <a:r>
              <a:rPr lang="en-US" sz="2400" dirty="0" smtClean="0">
                <a:latin typeface="Times New Roman" pitchFamily="18" charset="0"/>
                <a:cs typeface="Times New Roman" pitchFamily="18" charset="0"/>
              </a:rPr>
              <a:t>Excessive urine volume (diuretics, alcohol, water intake, </a:t>
            </a:r>
            <a:endParaRPr lang="sr-Latn-RS" sz="2400" dirty="0" smtClean="0">
              <a:latin typeface="Times New Roman" pitchFamily="18" charset="0"/>
              <a:cs typeface="Times New Roman" pitchFamily="18" charset="0"/>
            </a:endParaRPr>
          </a:p>
          <a:p>
            <a:pPr>
              <a:lnSpc>
                <a:spcPts val="2503"/>
              </a:lnSpc>
            </a:pP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diabetes mellitus, diabetes </a:t>
            </a:r>
            <a:r>
              <a:rPr lang="en-US" sz="2400" dirty="0" err="1" smtClean="0">
                <a:latin typeface="Times New Roman" pitchFamily="18" charset="0"/>
                <a:cs typeface="Times New Roman" pitchFamily="18" charset="0"/>
              </a:rPr>
              <a:t>insipidus</a:t>
            </a:r>
            <a:r>
              <a:rPr lang="en-US" sz="2400" dirty="0" smtClean="0">
                <a:latin typeface="Times New Roman" pitchFamily="18" charset="0"/>
                <a:cs typeface="Times New Roman" pitchFamily="18" charset="0"/>
              </a:rPr>
              <a:t>)</a:t>
            </a:r>
            <a:endParaRPr sz="2400" spc="-28" dirty="0">
              <a:solidFill>
                <a:srgbClr val="000000"/>
              </a:solidFill>
              <a:latin typeface="Times New Roman" pitchFamily="18" charset="0"/>
              <a:cs typeface="Times New Roman" pitchFamily="18" charset="0"/>
            </a:endParaRPr>
          </a:p>
        </p:txBody>
      </p:sp>
      <p:sp>
        <p:nvSpPr>
          <p:cNvPr id="9" name="object 9"/>
          <p:cNvSpPr txBox="1"/>
          <p:nvPr/>
        </p:nvSpPr>
        <p:spPr>
          <a:xfrm>
            <a:off x="609093" y="3940314"/>
            <a:ext cx="8117900" cy="641201"/>
          </a:xfrm>
          <a:prstGeom prst="rect">
            <a:avLst/>
          </a:prstGeom>
        </p:spPr>
        <p:txBody>
          <a:bodyPr vert="horz" wrap="square" lIns="0" tIns="0" rIns="0" bIns="0" rtlCol="0">
            <a:spAutoFit/>
          </a:bodyPr>
          <a:lstStyle/>
          <a:p>
            <a:pPr marL="342900" indent="-342900">
              <a:lnSpc>
                <a:spcPts val="2503"/>
              </a:lnSpc>
              <a:buFont typeface="Wingdings" pitchFamily="2" charset="2"/>
              <a:buChar char="ü"/>
            </a:pPr>
            <a:r>
              <a:rPr lang="en-US" sz="2400" dirty="0" smtClean="0">
                <a:latin typeface="Times New Roman" pitchFamily="18" charset="0"/>
                <a:cs typeface="Times New Roman" pitchFamily="18" charset="0"/>
              </a:rPr>
              <a:t>Iatrogenic (</a:t>
            </a:r>
            <a:r>
              <a:rPr lang="en-US" sz="2400" dirty="0" err="1" smtClean="0">
                <a:latin typeface="Times New Roman" pitchFamily="18" charset="0"/>
                <a:cs typeface="Times New Roman" pitchFamily="18" charset="0"/>
              </a:rPr>
              <a:t>anticholinergics</a:t>
            </a:r>
            <a:r>
              <a:rPr lang="en-US" sz="2400" dirty="0" smtClean="0">
                <a:latin typeface="Times New Roman" pitchFamily="18" charset="0"/>
                <a:cs typeface="Times New Roman" pitchFamily="18" charset="0"/>
              </a:rPr>
              <a:t>, analgesics, alcohol, </a:t>
            </a:r>
            <a:endParaRPr lang="sr-Latn-RS" sz="2400" dirty="0" smtClean="0">
              <a:latin typeface="Times New Roman" pitchFamily="18" charset="0"/>
              <a:cs typeface="Times New Roman" pitchFamily="18" charset="0"/>
            </a:endParaRPr>
          </a:p>
          <a:p>
            <a:pPr>
              <a:lnSpc>
                <a:spcPts val="2503"/>
              </a:lnSpc>
            </a:pPr>
            <a:r>
              <a:rPr lang="sr-Latn-RS" sz="2400" dirty="0">
                <a:latin typeface="Times New Roman" pitchFamily="18" charset="0"/>
                <a:cs typeface="Times New Roman" pitchFamily="18" charset="0"/>
              </a:rPr>
              <a:t> </a:t>
            </a:r>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antipsychotics, diuretics)</a:t>
            </a:r>
            <a:r>
              <a:rPr lang="sr-Latn-RS" sz="2400" dirty="0" smtClean="0">
                <a:latin typeface="Times New Roman" pitchFamily="18" charset="0"/>
                <a:cs typeface="Times New Roman" pitchFamily="18" charset="0"/>
              </a:rPr>
              <a:t>.</a:t>
            </a:r>
            <a:endParaRPr sz="2400" spc="-43" dirty="0">
              <a:solidFill>
                <a:srgbClr val="000000"/>
              </a:solidFill>
              <a:latin typeface="Times New Roman" pitchFamily="18" charset="0"/>
              <a:cs typeface="Times New Roman" pitchFamily="18" charset="0"/>
            </a:endParaRPr>
          </a:p>
        </p:txBody>
      </p:sp>
      <p:sp>
        <p:nvSpPr>
          <p:cNvPr id="11" name="object 11"/>
          <p:cNvSpPr txBox="1"/>
          <p:nvPr/>
        </p:nvSpPr>
        <p:spPr>
          <a:xfrm>
            <a:off x="592160" y="4591048"/>
            <a:ext cx="8967711" cy="1477328"/>
          </a:xfrm>
          <a:prstGeom prst="rect">
            <a:avLst/>
          </a:prstGeom>
        </p:spPr>
        <p:txBody>
          <a:bodyPr vert="horz" wrap="square" lIns="0" tIns="0" rIns="0" bIns="0" rtlCol="0">
            <a:spAutoFit/>
          </a:bodyPr>
          <a:lstStyle/>
          <a:p>
            <a:pPr marL="342900" indent="-342900">
              <a:buFont typeface="Wingdings" pitchFamily="2" charset="2"/>
              <a:buChar char="ü"/>
            </a:pPr>
            <a:r>
              <a:rPr lang="en-US" sz="2400" dirty="0" smtClean="0">
                <a:latin typeface="Times New Roman" pitchFamily="18" charset="0"/>
                <a:cs typeface="Times New Roman" pitchFamily="18" charset="0"/>
              </a:rPr>
              <a:t>Neurological (cognitive) diseases: multiple sclerosis, </a:t>
            </a:r>
            <a:endParaRPr lang="sr-Latn-RS" sz="2400" dirty="0" smtClean="0">
              <a:latin typeface="Times New Roman" pitchFamily="18" charset="0"/>
              <a:cs typeface="Times New Roman" pitchFamily="18" charset="0"/>
            </a:endParaRPr>
          </a:p>
          <a:p>
            <a:r>
              <a:rPr lang="sr-Latn-RS"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Alzheimer's disease</a:t>
            </a:r>
            <a:r>
              <a:rPr lang="sr-Latn-RS" sz="2400" dirty="0" smtClean="0">
                <a:latin typeface="Times New Roman" pitchFamily="18" charset="0"/>
                <a:cs typeface="Times New Roman" pitchFamily="18" charset="0"/>
              </a:rPr>
              <a:t>.</a:t>
            </a:r>
            <a:endParaRPr lang="en-US" sz="2400" dirty="0" smtClean="0">
              <a:latin typeface="Times New Roman" pitchFamily="18" charset="0"/>
              <a:cs typeface="Times New Roman" pitchFamily="18" charset="0"/>
            </a:endParaRPr>
          </a:p>
          <a:p>
            <a:r>
              <a:rPr lang="en-US" sz="2400" dirty="0" smtClean="0"/>
              <a:t/>
            </a:r>
            <a:br>
              <a:rPr lang="en-US" sz="2400" dirty="0" smtClean="0"/>
            </a:br>
            <a:endParaRPr sz="2400" dirty="0">
              <a:solidFill>
                <a:srgbClr val="000000"/>
              </a:solidFill>
              <a:latin typeface="BIIBQK+TimesNewRoman"/>
              <a:cs typeface="BIIBQK+TimesNewRoman"/>
            </a:endParaRPr>
          </a:p>
        </p:txBody>
      </p:sp>
      <p:sp>
        <p:nvSpPr>
          <p:cNvPr id="13" name="object 8"/>
          <p:cNvSpPr txBox="1"/>
          <p:nvPr/>
        </p:nvSpPr>
        <p:spPr>
          <a:xfrm>
            <a:off x="882977" y="4568692"/>
            <a:ext cx="612435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8" dirty="0">
              <a:solidFill>
                <a:srgbClr val="000000"/>
              </a:solidFill>
              <a:latin typeface="BIIBQK+TimesNewRoman"/>
              <a:cs typeface="BIIBQK+TimesNewRoman"/>
            </a:endParaRPr>
          </a:p>
        </p:txBody>
      </p:sp>
      <p:sp>
        <p:nvSpPr>
          <p:cNvPr id="14" name="object 8"/>
          <p:cNvSpPr txBox="1"/>
          <p:nvPr/>
        </p:nvSpPr>
        <p:spPr>
          <a:xfrm>
            <a:off x="1035377" y="4721092"/>
            <a:ext cx="612435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8" dirty="0">
              <a:solidFill>
                <a:srgbClr val="000000"/>
              </a:solidFill>
              <a:latin typeface="BIIBQK+TimesNewRoman"/>
              <a:cs typeface="BIIBQK+TimesNewRoman"/>
            </a:endParaRPr>
          </a:p>
        </p:txBody>
      </p:sp>
      <p:sp>
        <p:nvSpPr>
          <p:cNvPr id="16" name="object 10"/>
          <p:cNvSpPr txBox="1"/>
          <p:nvPr/>
        </p:nvSpPr>
        <p:spPr>
          <a:xfrm>
            <a:off x="882980" y="5322179"/>
            <a:ext cx="4131678"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5" dirty="0">
              <a:solidFill>
                <a:srgbClr val="000000"/>
              </a:solidFill>
              <a:latin typeface="BIIBQK+TimesNewRoman"/>
              <a:cs typeface="BIIBQK+TimesNewRoman"/>
            </a:endParaRPr>
          </a:p>
        </p:txBody>
      </p:sp>
    </p:spTree>
  </p:cSld>
  <p:clrMapOvr>
    <a:masterClrMapping/>
  </p:clrMapOvr>
  <p:transition advTm="47793"/>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34"/>
          <p:cNvGraphicFramePr>
            <a:graphicFrameLocks noGrp="1"/>
          </p:cNvGraphicFramePr>
          <p:nvPr>
            <p:extLst>
              <p:ext uri="{D42A27DB-BD31-4B8C-83A1-F6EECF244321}">
                <p14:modId xmlns:p14="http://schemas.microsoft.com/office/powerpoint/2010/main" val="2454286908"/>
              </p:ext>
            </p:extLst>
          </p:nvPr>
        </p:nvGraphicFramePr>
        <p:xfrm>
          <a:off x="838200" y="914400"/>
          <a:ext cx="7162800" cy="5070535"/>
        </p:xfrm>
        <a:graphic>
          <a:graphicData uri="http://schemas.openxmlformats.org/drawingml/2006/table">
            <a:tbl>
              <a:tblPr/>
              <a:tblGrid>
                <a:gridCol w="3613150"/>
                <a:gridCol w="3549650"/>
              </a:tblGrid>
              <a:tr h="919116">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Age-associated Change</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sz="2000" b="1" i="0" u="none" strike="noStrike" cap="none" normalizeH="0" baseline="0" dirty="0" smtClean="0">
                          <a:ln>
                            <a:noFill/>
                          </a:ln>
                          <a:solidFill>
                            <a:srgbClr val="C00000"/>
                          </a:solidFill>
                          <a:effectLst/>
                          <a:latin typeface="Times New Roman" pitchFamily="18" charset="0"/>
                          <a:ea typeface="ＭＳ Ｐゴシック" pitchFamily="34" charset="-128"/>
                        </a:rPr>
                        <a:t>Clinical Consequence (s)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0679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Renal mass and size reduced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Average </a:t>
                      </a:r>
                      <a:r>
                        <a:rPr kumimoji="0" lang="en-US" sz="2000" b="0" i="0" u="none" strike="noStrike" cap="none" normalizeH="0" baseline="0" dirty="0" err="1" smtClean="0">
                          <a:ln>
                            <a:noFill/>
                          </a:ln>
                          <a:solidFill>
                            <a:schemeClr val="tx1"/>
                          </a:solidFill>
                          <a:effectLst/>
                          <a:latin typeface="Times New Roman" pitchFamily="18" charset="0"/>
                          <a:ea typeface="ＭＳ Ｐゴシック" pitchFamily="34" charset="-128"/>
                        </a:rPr>
                        <a:t>Creatinine</a:t>
                      </a: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 clearance is reduced</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Reduced the rate of blood flow</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Decrease in excretion of drugs/toxins</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2223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Renal tubular cells reduced, thickened tubular walls</a:t>
                      </a: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rPr>
                        <a:t>Decreased ability to concentrate urine</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r h="1222313">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rPr>
                        <a:t> Thirst is blunted</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cs typeface="Times New Roman" pitchFamily="18" charset="0"/>
                        </a:rPr>
                        <a:t>↓ serum renin and aldosterone (30-50%)  </a:t>
                      </a:r>
                      <a:endParaRPr kumimoji="0" lang="en-US" sz="2000" b="0" i="0" u="none" strike="noStrike" cap="none" normalizeH="0" baseline="0" smtClean="0">
                        <a:ln>
                          <a:noFill/>
                        </a:ln>
                        <a:solidFill>
                          <a:schemeClr val="tx1"/>
                        </a:solidFill>
                        <a:effectLst/>
                        <a:latin typeface="Times New Roman" pitchFamily="18" charset="0"/>
                        <a:ea typeface="ＭＳ Ｐゴシック" pitchFamily="34" charset="-128"/>
                      </a:endParaRPr>
                    </a:p>
                  </a:txBody>
                  <a:tcPr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c>
                  <a:txBody>
                    <a:bodyPr/>
                    <a:lstStyle/>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Volume depletion</a:t>
                      </a: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endPar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endParaRPr>
                    </a:p>
                    <a:p>
                      <a:pPr marL="0" marR="0" lvl="0" indent="0" algn="ctr" defTabSz="914400" rtl="0" eaLnBrk="1" fontAlgn="base" latinLnBrk="0" hangingPunct="1">
                        <a:lnSpc>
                          <a:spcPct val="75000"/>
                        </a:lnSpc>
                        <a:spcBef>
                          <a:spcPct val="20000"/>
                        </a:spcBef>
                        <a:spcAft>
                          <a:spcPct val="0"/>
                        </a:spcAft>
                        <a:buClr>
                          <a:schemeClr val="hlink"/>
                        </a:buClr>
                        <a:buSzPct val="70000"/>
                        <a:buFont typeface="Wingdings" pitchFamily="2" charset="2"/>
                        <a:buNone/>
                        <a:tabLst/>
                      </a:pPr>
                      <a:r>
                        <a:rPr kumimoji="0" lang="en-US" sz="2000" b="0" i="0" u="none" strike="noStrike" cap="none" normalizeH="0" baseline="0" dirty="0" smtClean="0">
                          <a:ln>
                            <a:noFill/>
                          </a:ln>
                          <a:solidFill>
                            <a:schemeClr val="tx1"/>
                          </a:solidFill>
                          <a:effectLst/>
                          <a:latin typeface="Times New Roman" pitchFamily="18" charset="0"/>
                          <a:ea typeface="ＭＳ Ｐゴシック" pitchFamily="34" charset="-128"/>
                          <a:cs typeface="Times New Roman" pitchFamily="18" charset="0"/>
                        </a:rPr>
                        <a:t>Dehydration</a:t>
                      </a:r>
                    </a:p>
                  </a:txBody>
                  <a:tcPr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DF3DB"/>
                    </a:solidFill>
                  </a:tcPr>
                </a:tc>
              </a:tr>
            </a:tbl>
          </a:graphicData>
        </a:graphic>
      </p:graphicFrame>
    </p:spTree>
    <p:extLst>
      <p:ext uri="{BB962C8B-B14F-4D97-AF65-F5344CB8AC3E}">
        <p14:creationId xmlns:p14="http://schemas.microsoft.com/office/powerpoint/2010/main" val="114097640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120610" y="533400"/>
            <a:ext cx="7754356"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endocrine system</a:t>
            </a:r>
            <a:endParaRPr sz="4000" b="1" spc="28" dirty="0">
              <a:solidFill>
                <a:srgbClr val="C00000"/>
              </a:solidFill>
              <a:latin typeface="Times New Roman" pitchFamily="18" charset="0"/>
              <a:cs typeface="Times New Roman" pitchFamily="18" charset="0"/>
            </a:endParaRPr>
          </a:p>
        </p:txBody>
      </p:sp>
      <p:sp>
        <p:nvSpPr>
          <p:cNvPr id="4" name="object 4"/>
          <p:cNvSpPr txBox="1"/>
          <p:nvPr/>
        </p:nvSpPr>
        <p:spPr>
          <a:xfrm>
            <a:off x="560024" y="1828800"/>
            <a:ext cx="8547569" cy="641201"/>
          </a:xfrm>
          <a:prstGeom prst="rect">
            <a:avLst/>
          </a:prstGeom>
        </p:spPr>
        <p:txBody>
          <a:bodyPr vert="horz" wrap="square" lIns="0" tIns="0" rIns="0" bIns="0" rtlCol="0">
            <a:spAutoFit/>
          </a:bodyPr>
          <a:lstStyle/>
          <a:p>
            <a:pPr marL="342900" indent="-342900">
              <a:lnSpc>
                <a:spcPts val="2503"/>
              </a:lnSpc>
              <a:buFont typeface="Arial" pitchFamily="34" charset="0"/>
              <a:buChar char="•"/>
            </a:pPr>
            <a:r>
              <a:rPr lang="en-US" sz="2400" dirty="0" smtClean="0">
                <a:latin typeface="Times New Roman" pitchFamily="18" charset="0"/>
                <a:cs typeface="Times New Roman" pitchFamily="18" charset="0"/>
              </a:rPr>
              <a:t>Exhaustion of the sympathetic-adrenal axis and the inability to adequately respond to stress</a:t>
            </a:r>
            <a:r>
              <a:rPr lang="sr-Latn-RS" sz="2400" dirty="0" smtClean="0">
                <a:latin typeface="Times New Roman" pitchFamily="18" charset="0"/>
                <a:cs typeface="Times New Roman" pitchFamily="18" charset="0"/>
              </a:rPr>
              <a:t>.</a:t>
            </a:r>
            <a:endParaRPr sz="2400" spc="-10" dirty="0">
              <a:solidFill>
                <a:srgbClr val="000000"/>
              </a:solidFill>
              <a:latin typeface="Times New Roman" pitchFamily="18" charset="0"/>
              <a:cs typeface="Times New Roman" pitchFamily="18" charset="0"/>
            </a:endParaRPr>
          </a:p>
        </p:txBody>
      </p:sp>
      <p:sp>
        <p:nvSpPr>
          <p:cNvPr id="6" name="object 6"/>
          <p:cNvSpPr txBox="1"/>
          <p:nvPr/>
        </p:nvSpPr>
        <p:spPr>
          <a:xfrm>
            <a:off x="549271" y="2590800"/>
            <a:ext cx="7375538" cy="641201"/>
          </a:xfrm>
          <a:prstGeom prst="rect">
            <a:avLst/>
          </a:prstGeom>
        </p:spPr>
        <p:txBody>
          <a:bodyPr vert="horz" wrap="square" lIns="0" tIns="0" rIns="0" bIns="0" rtlCol="0">
            <a:spAutoFit/>
          </a:bodyPr>
          <a:lstStyle/>
          <a:p>
            <a:pPr marL="342900" indent="-342900">
              <a:lnSpc>
                <a:spcPts val="2505"/>
              </a:lnSpc>
              <a:buFont typeface="Arial" pitchFamily="34" charset="0"/>
              <a:buChar char="•"/>
            </a:pPr>
            <a:r>
              <a:rPr lang="en-US" sz="2400" b="1" dirty="0" smtClean="0">
                <a:latin typeface="Times New Roman" pitchFamily="18" charset="0"/>
                <a:cs typeface="Times New Roman" pitchFamily="18" charset="0"/>
              </a:rPr>
              <a:t>Atrophy and fibrosis of the </a:t>
            </a:r>
            <a:r>
              <a:rPr lang="sr-Latn-RS" sz="2400" b="1" dirty="0" smtClean="0">
                <a:latin typeface="Times New Roman" pitchFamily="18" charset="0"/>
                <a:cs typeface="Times New Roman" pitchFamily="18" charset="0"/>
              </a:rPr>
              <a:t>glands</a:t>
            </a:r>
            <a:r>
              <a:rPr lang="sr-Latn-RS" sz="2400" dirty="0" smtClean="0">
                <a:latin typeface="Times New Roman" pitchFamily="18" charset="0"/>
                <a:cs typeface="Times New Roman" pitchFamily="18" charset="0"/>
              </a:rPr>
              <a:t>, especially </a:t>
            </a:r>
            <a:r>
              <a:rPr lang="en-US" sz="2400" dirty="0" smtClean="0">
                <a:latin typeface="Times New Roman" pitchFamily="18" charset="0"/>
                <a:cs typeface="Times New Roman" pitchFamily="18" charset="0"/>
              </a:rPr>
              <a:t>thyroid gland </a:t>
            </a:r>
            <a:endParaRPr sz="2400" spc="-17" dirty="0">
              <a:solidFill>
                <a:srgbClr val="000000"/>
              </a:solidFill>
              <a:latin typeface="BIIBQK+TimesNewRoman"/>
              <a:cs typeface="BIIBQK+TimesNewRoman"/>
            </a:endParaRPr>
          </a:p>
        </p:txBody>
      </p:sp>
      <p:sp>
        <p:nvSpPr>
          <p:cNvPr id="7" name="object 7"/>
          <p:cNvSpPr txBox="1"/>
          <p:nvPr/>
        </p:nvSpPr>
        <p:spPr>
          <a:xfrm>
            <a:off x="549257" y="3300088"/>
            <a:ext cx="8366134" cy="641201"/>
          </a:xfrm>
          <a:prstGeom prst="rect">
            <a:avLst/>
          </a:prstGeom>
        </p:spPr>
        <p:txBody>
          <a:bodyPr vert="horz" wrap="square" lIns="0" tIns="0" rIns="0" bIns="0" rtlCol="0">
            <a:spAutoFit/>
          </a:bodyPr>
          <a:lstStyle/>
          <a:p>
            <a:pPr marL="342900" indent="-342900">
              <a:lnSpc>
                <a:spcPts val="2503"/>
              </a:lnSpc>
              <a:buFont typeface="Arial" pitchFamily="34" charset="0"/>
              <a:buChar char="•"/>
            </a:pPr>
            <a:r>
              <a:rPr lang="en-US" sz="2400" dirty="0" smtClean="0">
                <a:latin typeface="Times New Roman" pitchFamily="18" charset="0"/>
                <a:cs typeface="Times New Roman" pitchFamily="18" charset="0"/>
              </a:rPr>
              <a:t>More frequent occurrence of hypothyroidism (reduction of </a:t>
            </a:r>
            <a:r>
              <a:rPr lang="en-US" sz="2400" dirty="0" err="1" smtClean="0">
                <a:latin typeface="Times New Roman" pitchFamily="18" charset="0"/>
                <a:cs typeface="Times New Roman" pitchFamily="18" charset="0"/>
              </a:rPr>
              <a:t>thyroxine</a:t>
            </a:r>
            <a:r>
              <a:rPr lang="en-US" sz="2400" dirty="0" smtClean="0">
                <a:latin typeface="Times New Roman" pitchFamily="18" charset="0"/>
                <a:cs typeface="Times New Roman" pitchFamily="18" charset="0"/>
              </a:rPr>
              <a:t> and TSH secretion</a:t>
            </a:r>
            <a:r>
              <a:rPr lang="sr-Latn-RS" sz="2400" dirty="0" smtClean="0"/>
              <a:t>).</a:t>
            </a:r>
            <a:endParaRPr sz="2400" dirty="0">
              <a:solidFill>
                <a:srgbClr val="000000"/>
              </a:solidFill>
              <a:latin typeface="BIIBQK+TimesNewRoman"/>
              <a:cs typeface="BIIBQK+TimesNewRoman"/>
            </a:endParaRPr>
          </a:p>
        </p:txBody>
      </p:sp>
      <p:sp>
        <p:nvSpPr>
          <p:cNvPr id="9" name="object 9"/>
          <p:cNvSpPr txBox="1"/>
          <p:nvPr/>
        </p:nvSpPr>
        <p:spPr>
          <a:xfrm>
            <a:off x="549257" y="4047006"/>
            <a:ext cx="8520453" cy="1731243"/>
          </a:xfrm>
          <a:prstGeom prst="rect">
            <a:avLst/>
          </a:prstGeom>
        </p:spPr>
        <p:txBody>
          <a:bodyPr vert="horz" wrap="square" lIns="0" tIns="0" rIns="0" bIns="0" rtlCol="0">
            <a:spAutoFit/>
          </a:bodyPr>
          <a:lstStyle/>
          <a:p>
            <a:pPr marL="342903" marR="0" indent="-342900">
              <a:lnSpc>
                <a:spcPts val="2503"/>
              </a:lnSpc>
              <a:spcBef>
                <a:spcPts val="0"/>
              </a:spcBef>
              <a:spcAft>
                <a:spcPts val="0"/>
              </a:spcAft>
              <a:buFont typeface="Arial" pitchFamily="34" charset="0"/>
              <a:buChar char="•"/>
            </a:pPr>
            <a:r>
              <a:rPr lang="en-US" sz="2400" dirty="0" smtClean="0">
                <a:latin typeface="Times New Roman" pitchFamily="18" charset="0"/>
                <a:cs typeface="Times New Roman" pitchFamily="18" charset="0"/>
              </a:rPr>
              <a:t>Decreased response to the action of PTH – </a:t>
            </a:r>
            <a:r>
              <a:rPr lang="en-US" sz="2400" dirty="0" err="1" smtClean="0">
                <a:latin typeface="Times New Roman" pitchFamily="18" charset="0"/>
                <a:cs typeface="Times New Roman" pitchFamily="18" charset="0"/>
              </a:rPr>
              <a:t>hypocalcemia</a:t>
            </a:r>
            <a:endParaRPr lang="sr-Latn-RS" sz="2400" dirty="0" smtClean="0">
              <a:latin typeface="Times New Roman" pitchFamily="18" charset="0"/>
              <a:cs typeface="Times New Roman" pitchFamily="18" charset="0"/>
            </a:endParaRPr>
          </a:p>
          <a:p>
            <a:pPr marL="342903" indent="-342900">
              <a:lnSpc>
                <a:spcPts val="2503"/>
              </a:lnSpc>
              <a:buFont typeface="Arial" pitchFamily="34" charset="0"/>
              <a:buChar char="•"/>
            </a:pPr>
            <a:r>
              <a:rPr lang="en-US" sz="2400" dirty="0" smtClean="0">
                <a:latin typeface="Times New Roman" pitchFamily="18" charset="0"/>
                <a:cs typeface="Times New Roman" pitchFamily="18" charset="0"/>
              </a:rPr>
              <a:t>Atrophy of the adrenal cortex</a:t>
            </a:r>
            <a:r>
              <a:rPr lang="sr-Latn-RS" sz="2400" dirty="0" smtClean="0">
                <a:latin typeface="Times New Roman" pitchFamily="18" charset="0"/>
                <a:cs typeface="Times New Roman" pitchFamily="18" charset="0"/>
              </a:rPr>
              <a:t> with d</a:t>
            </a:r>
            <a:r>
              <a:rPr lang="en-US" sz="2400" dirty="0" err="1" smtClean="0">
                <a:latin typeface="Times New Roman" pitchFamily="18" charset="0"/>
                <a:cs typeface="Times New Roman" pitchFamily="18" charset="0"/>
              </a:rPr>
              <a:t>ecreased</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secretion of adrenal androgens</a:t>
            </a:r>
            <a:endParaRPr lang="en-US" sz="2400" dirty="0">
              <a:solidFill>
                <a:srgbClr val="000000"/>
              </a:solidFill>
              <a:latin typeface="Times New Roman" pitchFamily="18" charset="0"/>
              <a:cs typeface="Times New Roman" pitchFamily="18" charset="0"/>
            </a:endParaRPr>
          </a:p>
          <a:p>
            <a:pPr marL="3" marR="0">
              <a:lnSpc>
                <a:spcPts val="2503"/>
              </a:lnSpc>
              <a:spcBef>
                <a:spcPts val="0"/>
              </a:spcBef>
              <a:spcAft>
                <a:spcPts val="0"/>
              </a:spcAft>
            </a:pPr>
            <a:r>
              <a:rPr sz="2400" spc="1261" dirty="0"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a:p>
            <a:pPr marL="0" marR="0">
              <a:lnSpc>
                <a:spcPts val="2505"/>
              </a:lnSpc>
              <a:spcBef>
                <a:spcPts val="950"/>
              </a:spcBef>
              <a:spcAft>
                <a:spcPts val="0"/>
              </a:spcAft>
            </a:pPr>
            <a:r>
              <a:rPr sz="2400" spc="1261" dirty="0" smtClean="0">
                <a:solidFill>
                  <a:srgbClr val="000000"/>
                </a:solidFill>
                <a:latin typeface="Times New Roman"/>
                <a:cs typeface="Times New Roman"/>
              </a:rPr>
              <a:t> </a:t>
            </a:r>
            <a:endParaRPr sz="2400" spc="-28" dirty="0">
              <a:solidFill>
                <a:srgbClr val="000000"/>
              </a:solidFill>
              <a:latin typeface="NIKMHC+TimesNewRoman,Bold"/>
              <a:cs typeface="NIKMHC+TimesNewRoman,Bold"/>
            </a:endParaRPr>
          </a:p>
        </p:txBody>
      </p:sp>
      <p:sp>
        <p:nvSpPr>
          <p:cNvPr id="10" name="object 10"/>
          <p:cNvSpPr txBox="1"/>
          <p:nvPr/>
        </p:nvSpPr>
        <p:spPr>
          <a:xfrm>
            <a:off x="560024" y="4997930"/>
            <a:ext cx="8213746" cy="1059264"/>
          </a:xfrm>
          <a:prstGeom prst="rect">
            <a:avLst/>
          </a:prstGeom>
        </p:spPr>
        <p:txBody>
          <a:bodyPr vert="horz" wrap="square" lIns="0" tIns="0" rIns="0" bIns="0" rtlCol="0">
            <a:spAutoFit/>
          </a:bodyPr>
          <a:lstStyle/>
          <a:p>
            <a:pPr marL="342900" indent="-342900">
              <a:buFont typeface="Arial" pitchFamily="34" charset="0"/>
              <a:buChar char="•"/>
            </a:pPr>
            <a:r>
              <a:rPr lang="en-US" sz="2400" dirty="0" smtClean="0">
                <a:latin typeface="Times New Roman" pitchFamily="18" charset="0"/>
                <a:cs typeface="Times New Roman" pitchFamily="18" charset="0"/>
              </a:rPr>
              <a:t>Reduction of the metabolic elimination of cortisol in the liver and kidneys</a:t>
            </a:r>
          </a:p>
          <a:p>
            <a:pPr marL="0" marR="0">
              <a:lnSpc>
                <a:spcPts val="2505"/>
              </a:lnSpc>
              <a:spcBef>
                <a:spcPts val="0"/>
              </a:spcBef>
              <a:spcAft>
                <a:spcPts val="0"/>
              </a:spcAft>
            </a:pPr>
            <a:endParaRPr sz="2400" dirty="0">
              <a:solidFill>
                <a:srgbClr val="000000"/>
              </a:solidFill>
              <a:latin typeface="BIIBQK+TimesNewRoman"/>
              <a:cs typeface="BIIBQK+TimesNewRoman"/>
            </a:endParaRPr>
          </a:p>
        </p:txBody>
      </p:sp>
      <p:sp>
        <p:nvSpPr>
          <p:cNvPr id="13" name="object 5"/>
          <p:cNvSpPr txBox="1"/>
          <p:nvPr/>
        </p:nvSpPr>
        <p:spPr>
          <a:xfrm>
            <a:off x="892493" y="2050669"/>
            <a:ext cx="463654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NIKMHC+TimesNewRoman,Bold"/>
              <a:cs typeface="NIKMHC+TimesNewRoman,Bold"/>
            </a:endParaRPr>
          </a:p>
        </p:txBody>
      </p:sp>
      <p:sp>
        <p:nvSpPr>
          <p:cNvPr id="15" name="object 8"/>
          <p:cNvSpPr txBox="1"/>
          <p:nvPr/>
        </p:nvSpPr>
        <p:spPr>
          <a:xfrm>
            <a:off x="892487" y="3300088"/>
            <a:ext cx="1369199"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0" dirty="0">
              <a:solidFill>
                <a:srgbClr val="000000"/>
              </a:solidFill>
              <a:latin typeface="BIIBQK+TimesNewRoman"/>
              <a:cs typeface="BIIBQK+TimesNewRoman"/>
            </a:endParaRPr>
          </a:p>
        </p:txBody>
      </p:sp>
      <p:sp>
        <p:nvSpPr>
          <p:cNvPr id="16" name="object 8"/>
          <p:cNvSpPr txBox="1"/>
          <p:nvPr/>
        </p:nvSpPr>
        <p:spPr>
          <a:xfrm>
            <a:off x="1044887" y="3735706"/>
            <a:ext cx="1369199"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0" dirty="0">
              <a:solidFill>
                <a:srgbClr val="000000"/>
              </a:solidFill>
              <a:latin typeface="BIIBQK+TimesNewRoman"/>
              <a:cs typeface="BIIBQK+TimesNewRoman"/>
            </a:endParaRPr>
          </a:p>
        </p:txBody>
      </p:sp>
      <p:sp>
        <p:nvSpPr>
          <p:cNvPr id="17" name="object 11"/>
          <p:cNvSpPr txBox="1"/>
          <p:nvPr/>
        </p:nvSpPr>
        <p:spPr>
          <a:xfrm>
            <a:off x="892475" y="4988165"/>
            <a:ext cx="182196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
        <p:nvSpPr>
          <p:cNvPr id="18" name="object 11"/>
          <p:cNvSpPr txBox="1"/>
          <p:nvPr/>
        </p:nvSpPr>
        <p:spPr>
          <a:xfrm>
            <a:off x="1044875" y="5140565"/>
            <a:ext cx="182196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Tree>
  </p:cSld>
  <p:clrMapOvr>
    <a:masterClrMapping/>
  </p:clrMapOvr>
  <p:transition advTm="53757"/>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673739" y="595396"/>
            <a:ext cx="8956441"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Aging and the reproductive system</a:t>
            </a:r>
            <a:endParaRPr sz="4000" b="1" spc="28" dirty="0">
              <a:solidFill>
                <a:srgbClr val="C00000"/>
              </a:solidFill>
              <a:latin typeface="Times New Roman" pitchFamily="18" charset="0"/>
              <a:cs typeface="Times New Roman" pitchFamily="18" charset="0"/>
            </a:endParaRPr>
          </a:p>
        </p:txBody>
      </p:sp>
      <p:sp>
        <p:nvSpPr>
          <p:cNvPr id="4" name="object 4"/>
          <p:cNvSpPr txBox="1"/>
          <p:nvPr/>
        </p:nvSpPr>
        <p:spPr>
          <a:xfrm>
            <a:off x="549271" y="1649976"/>
            <a:ext cx="2277496" cy="320601"/>
          </a:xfrm>
          <a:prstGeom prst="rect">
            <a:avLst/>
          </a:prstGeom>
        </p:spPr>
        <p:txBody>
          <a:bodyPr vert="horz" wrap="square" lIns="0" tIns="0" rIns="0" bIns="0" rtlCol="0">
            <a:spAutoFit/>
          </a:bodyPr>
          <a:lstStyle/>
          <a:p>
            <a:pPr>
              <a:lnSpc>
                <a:spcPts val="2503"/>
              </a:lnSpc>
            </a:pPr>
            <a:r>
              <a:rPr sz="2400" dirty="0" smtClean="0">
                <a:solidFill>
                  <a:srgbClr val="000000"/>
                </a:solidFill>
                <a:latin typeface="Times New Roman" pitchFamily="18" charset="0"/>
                <a:cs typeface="Times New Roman" pitchFamily="18" charset="0"/>
              </a:rPr>
              <a:t>•</a:t>
            </a:r>
            <a:r>
              <a:rPr lang="sr-Latn-R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Menopause</a:t>
            </a:r>
            <a:endParaRPr sz="2400" spc="-36" dirty="0">
              <a:solidFill>
                <a:srgbClr val="000000"/>
              </a:solidFill>
              <a:latin typeface="Times New Roman" pitchFamily="18" charset="0"/>
              <a:cs typeface="Times New Roman" pitchFamily="18" charset="0"/>
            </a:endParaRPr>
          </a:p>
        </p:txBody>
      </p:sp>
      <p:sp>
        <p:nvSpPr>
          <p:cNvPr id="5" name="object 5"/>
          <p:cNvSpPr txBox="1"/>
          <p:nvPr/>
        </p:nvSpPr>
        <p:spPr>
          <a:xfrm>
            <a:off x="549275" y="2050669"/>
            <a:ext cx="8518981" cy="320601"/>
          </a:xfrm>
          <a:prstGeom prst="rect">
            <a:avLst/>
          </a:prstGeom>
        </p:spPr>
        <p:txBody>
          <a:bodyPr vert="horz" wrap="square" lIns="0" tIns="0" rIns="0" bIns="0" rtlCol="0">
            <a:spAutoFit/>
          </a:bodyPr>
          <a:lstStyle/>
          <a:p>
            <a:pPr>
              <a:lnSpc>
                <a:spcPts val="2503"/>
              </a:lnSpc>
            </a:pPr>
            <a:r>
              <a:rPr sz="2400" smtClean="0">
                <a:solidFill>
                  <a:srgbClr val="000000"/>
                </a:solidFill>
                <a:latin typeface="Arial"/>
                <a:cs typeface="Arial"/>
              </a:rPr>
              <a:t>•</a:t>
            </a:r>
            <a:r>
              <a:rPr lang="en-US" sz="2400" dirty="0" smtClean="0"/>
              <a:t> </a:t>
            </a:r>
            <a:r>
              <a:rPr lang="en-US" sz="2400" dirty="0" smtClean="0">
                <a:latin typeface="Times New Roman" pitchFamily="18" charset="0"/>
                <a:cs typeface="Times New Roman" pitchFamily="18" charset="0"/>
              </a:rPr>
              <a:t>Reduction of ovarian function and secretion of ovarian hormones</a:t>
            </a:r>
            <a:r>
              <a:rPr sz="2400" spc="1261"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549290" y="2384028"/>
            <a:ext cx="6338299" cy="1782539"/>
          </a:xfrm>
          <a:prstGeom prst="rect">
            <a:avLst/>
          </a:prstGeom>
        </p:spPr>
        <p:txBody>
          <a:bodyPr vert="horz" wrap="square" lIns="0" tIns="0" rIns="0" bIns="0" rtlCol="0">
            <a:spAutoFit/>
          </a:bodyPr>
          <a:lstStyle/>
          <a:p>
            <a:pPr>
              <a:lnSpc>
                <a:spcPts val="2503"/>
              </a:lnSpc>
            </a:pPr>
            <a:r>
              <a:rPr sz="2400" dirty="0" smtClean="0">
                <a:solidFill>
                  <a:srgbClr val="000000"/>
                </a:solidFill>
                <a:latin typeface="Times New Roman" pitchFamily="18" charset="0"/>
                <a:cs typeface="Times New Roman" pitchFamily="18" charset="0"/>
              </a:rPr>
              <a:t>•</a:t>
            </a:r>
            <a:r>
              <a:rPr lang="sr-Latn-RS" sz="2400" dirty="0" smtClean="0">
                <a:solidFill>
                  <a:srgbClr val="000000"/>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Atrophy of the uterus and vaginal epithelium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Involution of breast tissue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 Decreased libido</a:t>
            </a:r>
            <a:endParaRPr sz="2400" dirty="0">
              <a:solidFill>
                <a:srgbClr val="000000"/>
              </a:solidFill>
              <a:latin typeface="Times New Roman" pitchFamily="18" charset="0"/>
              <a:cs typeface="Times New Roman" pitchFamily="18" charset="0"/>
            </a:endParaRPr>
          </a:p>
          <a:p>
            <a:pPr marL="3" marR="0">
              <a:lnSpc>
                <a:spcPts val="2505"/>
              </a:lnSpc>
              <a:spcBef>
                <a:spcPts val="650"/>
              </a:spcBef>
              <a:spcAft>
                <a:spcPts val="0"/>
              </a:spcAft>
            </a:pPr>
            <a:endParaRPr sz="2400" dirty="0">
              <a:solidFill>
                <a:srgbClr val="000000"/>
              </a:solidFill>
              <a:latin typeface="BIIBQK+TimesNewRoman"/>
              <a:cs typeface="BIIBQK+TimesNewRoman"/>
            </a:endParaRPr>
          </a:p>
          <a:p>
            <a:pPr marL="7" marR="0">
              <a:lnSpc>
                <a:spcPts val="2503"/>
              </a:lnSpc>
              <a:spcBef>
                <a:spcPts val="725"/>
              </a:spcBef>
              <a:spcAft>
                <a:spcPts val="0"/>
              </a:spcAft>
            </a:pPr>
            <a:r>
              <a:rPr sz="2400" spc="1261" dirty="0" smtClean="0">
                <a:solidFill>
                  <a:srgbClr val="000000"/>
                </a:solidFill>
                <a:latin typeface="Times New Roman"/>
                <a:cs typeface="Times New Roman"/>
              </a:rPr>
              <a:t> </a:t>
            </a:r>
            <a:endParaRPr sz="2400" spc="-10" dirty="0">
              <a:solidFill>
                <a:srgbClr val="000000"/>
              </a:solidFill>
              <a:latin typeface="BIIBQK+TimesNewRoman"/>
              <a:cs typeface="BIIBQK+TimesNewRoman"/>
            </a:endParaRPr>
          </a:p>
        </p:txBody>
      </p:sp>
      <p:sp>
        <p:nvSpPr>
          <p:cNvPr id="8" name="object 8"/>
          <p:cNvSpPr txBox="1"/>
          <p:nvPr/>
        </p:nvSpPr>
        <p:spPr>
          <a:xfrm>
            <a:off x="566223" y="3352800"/>
            <a:ext cx="3209630" cy="320601"/>
          </a:xfrm>
          <a:prstGeom prst="rect">
            <a:avLst/>
          </a:prstGeom>
        </p:spPr>
        <p:txBody>
          <a:bodyPr vert="horz" wrap="square" lIns="0" tIns="0" rIns="0" bIns="0" rtlCol="0">
            <a:spAutoFit/>
          </a:bodyPr>
          <a:lstStyle/>
          <a:p>
            <a:pPr>
              <a:lnSpc>
                <a:spcPts val="2503"/>
              </a:lnSpc>
            </a:pPr>
            <a:r>
              <a:rPr sz="2400" dirty="0" smtClean="0">
                <a:solidFill>
                  <a:srgbClr val="000000"/>
                </a:solidFill>
                <a:latin typeface="Arial"/>
                <a:cs typeface="Arial"/>
              </a:rPr>
              <a:t>•</a:t>
            </a:r>
            <a:r>
              <a:rPr lang="sr-Latn-RS" sz="2400" dirty="0" smtClean="0">
                <a:solidFill>
                  <a:srgbClr val="000000"/>
                </a:solidFill>
                <a:latin typeface="Arial"/>
                <a:cs typeface="Arial"/>
              </a:rPr>
              <a:t> </a:t>
            </a:r>
            <a:r>
              <a:rPr lang="en-US" sz="2400" dirty="0" smtClean="0">
                <a:latin typeface="Times New Roman" pitchFamily="18" charset="0"/>
                <a:cs typeface="Times New Roman" pitchFamily="18" charset="0"/>
              </a:rPr>
              <a:t>Testicular atrophy</a:t>
            </a:r>
            <a:endParaRPr sz="2400" spc="-30" dirty="0">
              <a:solidFill>
                <a:srgbClr val="000000"/>
              </a:solidFill>
              <a:latin typeface="Times New Roman" pitchFamily="18" charset="0"/>
              <a:cs typeface="Times New Roman" pitchFamily="18" charset="0"/>
            </a:endParaRPr>
          </a:p>
        </p:txBody>
      </p:sp>
      <p:sp>
        <p:nvSpPr>
          <p:cNvPr id="9" name="object 9"/>
          <p:cNvSpPr txBox="1"/>
          <p:nvPr/>
        </p:nvSpPr>
        <p:spPr>
          <a:xfrm>
            <a:off x="566223" y="3755787"/>
            <a:ext cx="4831003" cy="641201"/>
          </a:xfrm>
          <a:prstGeom prst="rect">
            <a:avLst/>
          </a:prstGeom>
        </p:spPr>
        <p:txBody>
          <a:bodyPr vert="horz" wrap="square" lIns="0" tIns="0" rIns="0" bIns="0" rtlCol="0">
            <a:spAutoFit/>
          </a:bodyPr>
          <a:lstStyle/>
          <a:p>
            <a:pPr>
              <a:lnSpc>
                <a:spcPts val="2503"/>
              </a:lnSpc>
            </a:pPr>
            <a:r>
              <a:rPr sz="2400" dirty="0" smtClean="0">
                <a:solidFill>
                  <a:srgbClr val="000000"/>
                </a:solidFill>
                <a:latin typeface="Arial"/>
                <a:cs typeface="Arial"/>
              </a:rPr>
              <a:t>•</a:t>
            </a:r>
            <a:r>
              <a:rPr lang="sr-Latn-RS" sz="2400" dirty="0" smtClean="0">
                <a:solidFill>
                  <a:srgbClr val="000000"/>
                </a:solidFill>
                <a:latin typeface="Arial"/>
                <a:cs typeface="Arial"/>
              </a:rPr>
              <a:t> </a:t>
            </a:r>
            <a:r>
              <a:rPr lang="sr-Latn-RS" sz="2400" dirty="0" smtClean="0">
                <a:latin typeface="Times New Roman" pitchFamily="18" charset="0"/>
                <a:cs typeface="Times New Roman" pitchFamily="18" charset="0"/>
              </a:rPr>
              <a:t>A</a:t>
            </a:r>
            <a:r>
              <a:rPr lang="en-US" sz="2400" dirty="0" err="1" smtClean="0">
                <a:latin typeface="Times New Roman" pitchFamily="18" charset="0"/>
                <a:cs typeface="Times New Roman" pitchFamily="18" charset="0"/>
              </a:rPr>
              <a:t>therosclerosis</a:t>
            </a:r>
            <a:r>
              <a:rPr lang="en-US" sz="2400" dirty="0" smtClean="0">
                <a:latin typeface="Times New Roman" pitchFamily="18" charset="0"/>
                <a:cs typeface="Times New Roman" pitchFamily="18" charset="0"/>
              </a:rPr>
              <a:t> </a:t>
            </a:r>
            <a:r>
              <a:rPr lang="sr-Latn-RS" sz="2400" dirty="0" smtClean="0">
                <a:latin typeface="Times New Roman" pitchFamily="18" charset="0"/>
                <a:cs typeface="Times New Roman" pitchFamily="18" charset="0"/>
              </a:rPr>
              <a:t>of t</a:t>
            </a:r>
            <a:r>
              <a:rPr lang="en-US" sz="2400" dirty="0" err="1" smtClean="0">
                <a:latin typeface="Times New Roman" pitchFamily="18" charset="0"/>
                <a:cs typeface="Times New Roman" pitchFamily="18" charset="0"/>
              </a:rPr>
              <a:t>esticular</a:t>
            </a:r>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vascular </a:t>
            </a:r>
            <a:r>
              <a:rPr lang="en-US" sz="2400" dirty="0" smtClean="0">
                <a:latin typeface="Times New Roman" pitchFamily="18" charset="0"/>
                <a:cs typeface="Times New Roman" pitchFamily="18" charset="0"/>
              </a:rPr>
              <a:t>bed</a:t>
            </a:r>
            <a:endParaRPr sz="2400" dirty="0">
              <a:solidFill>
                <a:srgbClr val="000000"/>
              </a:solidFill>
              <a:latin typeface="Times New Roman" pitchFamily="18" charset="0"/>
              <a:cs typeface="Times New Roman" pitchFamily="18" charset="0"/>
            </a:endParaRPr>
          </a:p>
        </p:txBody>
      </p:sp>
      <p:sp>
        <p:nvSpPr>
          <p:cNvPr id="10" name="object 10"/>
          <p:cNvSpPr txBox="1"/>
          <p:nvPr/>
        </p:nvSpPr>
        <p:spPr>
          <a:xfrm>
            <a:off x="566223" y="4397494"/>
            <a:ext cx="5412312" cy="641201"/>
          </a:xfrm>
          <a:prstGeom prst="rect">
            <a:avLst/>
          </a:prstGeom>
        </p:spPr>
        <p:txBody>
          <a:bodyPr vert="horz" wrap="square" lIns="0" tIns="0" rIns="0" bIns="0" rtlCol="0">
            <a:spAutoFit/>
          </a:bodyPr>
          <a:lstStyle/>
          <a:p>
            <a:pPr marL="9" marR="0">
              <a:lnSpc>
                <a:spcPts val="2503"/>
              </a:lnSpc>
              <a:spcBef>
                <a:spcPts val="0"/>
              </a:spcBef>
              <a:spcAft>
                <a:spcPts val="0"/>
              </a:spcAft>
            </a:pPr>
            <a:r>
              <a:rPr lang="en-US" sz="2400" dirty="0" smtClean="0">
                <a:latin typeface="Times New Roman" pitchFamily="18" charset="0"/>
                <a:cs typeface="Times New Roman" pitchFamily="18" charset="0"/>
              </a:rPr>
              <a:t>• Reduction of testosterone secretion </a:t>
            </a:r>
            <a:endParaRPr lang="sr-Latn-RS" sz="2400" dirty="0" smtClean="0">
              <a:latin typeface="Times New Roman" pitchFamily="18" charset="0"/>
              <a:cs typeface="Times New Roman" pitchFamily="18" charset="0"/>
            </a:endParaRPr>
          </a:p>
          <a:p>
            <a:pPr marL="9" marR="0">
              <a:lnSpc>
                <a:spcPts val="2503"/>
              </a:lnSpc>
              <a:spcBef>
                <a:spcPts val="0"/>
              </a:spcBef>
              <a:spcAft>
                <a:spcPts val="0"/>
              </a:spcAft>
            </a:pPr>
            <a:r>
              <a:rPr lang="en-US" sz="2400" dirty="0" smtClean="0">
                <a:latin typeface="Times New Roman" pitchFamily="18" charset="0"/>
                <a:cs typeface="Times New Roman" pitchFamily="18" charset="0"/>
              </a:rPr>
              <a:t>• Benign prostatic hyperplasia</a:t>
            </a:r>
            <a:endParaRPr sz="2400" dirty="0">
              <a:solidFill>
                <a:srgbClr val="000000"/>
              </a:solidFill>
              <a:latin typeface="Times New Roman" pitchFamily="18" charset="0"/>
              <a:cs typeface="Times New Roman" pitchFamily="18" charset="0"/>
            </a:endParaRPr>
          </a:p>
        </p:txBody>
      </p:sp>
      <p:sp>
        <p:nvSpPr>
          <p:cNvPr id="11" name="object 6"/>
          <p:cNvSpPr txBox="1"/>
          <p:nvPr/>
        </p:nvSpPr>
        <p:spPr>
          <a:xfrm>
            <a:off x="892496" y="2384028"/>
            <a:ext cx="156037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
        <p:nvSpPr>
          <p:cNvPr id="12" name="object 6"/>
          <p:cNvSpPr txBox="1"/>
          <p:nvPr/>
        </p:nvSpPr>
        <p:spPr>
          <a:xfrm>
            <a:off x="1044896" y="2536428"/>
            <a:ext cx="156037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25" dirty="0">
              <a:solidFill>
                <a:srgbClr val="000000"/>
              </a:solidFill>
              <a:latin typeface="BIIBQK+TimesNewRoman"/>
              <a:cs typeface="BIIBQK+TimesNewRoman"/>
            </a:endParaRPr>
          </a:p>
        </p:txBody>
      </p:sp>
    </p:spTree>
  </p:cSld>
  <p:clrMapOvr>
    <a:masterClrMapping/>
  </p:clrMapOvr>
  <p:transition advTm="29559"/>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08075" y="595396"/>
            <a:ext cx="6805126" cy="525785"/>
          </a:xfrm>
          <a:prstGeom prst="rect">
            <a:avLst/>
          </a:prstGeom>
        </p:spPr>
        <p:txBody>
          <a:bodyPr vert="horz" wrap="square" lIns="0" tIns="0" rIns="0" bIns="0" rtlCol="0">
            <a:spAutoFit/>
          </a:bodyPr>
          <a:lstStyle/>
          <a:p>
            <a:pPr>
              <a:lnSpc>
                <a:spcPts val="4147"/>
              </a:lnSpc>
            </a:pPr>
            <a:r>
              <a:rPr lang="sr-Latn-RS" sz="4000" spc="-55" dirty="0" smtClean="0">
                <a:solidFill>
                  <a:srgbClr val="C00000"/>
                </a:solidFill>
                <a:latin typeface="NIKMHC+TimesNewRoman,Bold"/>
                <a:cs typeface="NIKMHC+TimesNewRoman,Bold"/>
              </a:rPr>
              <a:t>  </a:t>
            </a:r>
            <a:r>
              <a:rPr sz="4000" spc="-867" dirty="0" smtClean="0">
                <a:solidFill>
                  <a:srgbClr val="C00000"/>
                </a:solidFill>
                <a:latin typeface="NIKMHC+TimesNewRoman,Bold"/>
                <a:cs typeface="NIKMHC+TimesNewRoman,Bold"/>
              </a:rPr>
              <a:t> </a:t>
            </a:r>
            <a:r>
              <a:rPr lang="en-US" sz="4000" b="1" dirty="0" smtClean="0">
                <a:solidFill>
                  <a:srgbClr val="C00000"/>
                </a:solidFill>
                <a:latin typeface="Times New Roman" pitchFamily="18" charset="0"/>
                <a:cs typeface="Times New Roman" pitchFamily="18" charset="0"/>
              </a:rPr>
              <a:t>Aging and the nervous system</a:t>
            </a:r>
            <a:endParaRPr sz="4000" b="1" spc="23"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5749215" cy="320601"/>
          </a:xfrm>
          <a:prstGeom prst="rect">
            <a:avLst/>
          </a:prstGeom>
        </p:spPr>
        <p:txBody>
          <a:bodyPr vert="horz" wrap="square" lIns="0" tIns="0" rIns="0" bIns="0" rtlCol="0">
            <a:spAutoFit/>
          </a:bodyPr>
          <a:lstStyle/>
          <a:p>
            <a:pPr>
              <a:lnSpc>
                <a:spcPts val="2503"/>
              </a:lnSpc>
            </a:pPr>
            <a:r>
              <a:rPr sz="2500" dirty="0" smtClean="0">
                <a:solidFill>
                  <a:srgbClr val="000000"/>
                </a:solidFill>
                <a:latin typeface="Times New Roman" pitchFamily="18" charset="0"/>
                <a:cs typeface="Times New Roman" pitchFamily="18" charset="0"/>
              </a:rPr>
              <a:t>•</a:t>
            </a:r>
            <a:r>
              <a:rPr lang="sr-Latn-RS" sz="2500" dirty="0" smtClean="0">
                <a:solidFill>
                  <a:srgbClr val="000000"/>
                </a:solidFill>
                <a:latin typeface="Times New Roman" pitchFamily="18" charset="0"/>
                <a:cs typeface="Times New Roman" pitchFamily="18" charset="0"/>
              </a:rPr>
              <a:t> </a:t>
            </a:r>
            <a:r>
              <a:rPr lang="en-US" sz="2500" dirty="0" smtClean="0">
                <a:latin typeface="Times New Roman" pitchFamily="18" charset="0"/>
                <a:cs typeface="Times New Roman" pitchFamily="18" charset="0"/>
              </a:rPr>
              <a:t>"</a:t>
            </a:r>
            <a:r>
              <a:rPr lang="en-US" sz="2500" b="1" dirty="0" smtClean="0">
                <a:latin typeface="Times New Roman" pitchFamily="18" charset="0"/>
                <a:cs typeface="Times New Roman" pitchFamily="18" charset="0"/>
              </a:rPr>
              <a:t>Physiological</a:t>
            </a:r>
            <a:r>
              <a:rPr lang="en-US" sz="2500" dirty="0" smtClean="0">
                <a:latin typeface="Times New Roman" pitchFamily="18" charset="0"/>
                <a:cs typeface="Times New Roman" pitchFamily="18" charset="0"/>
              </a:rPr>
              <a:t>" involution of the brain</a:t>
            </a:r>
            <a:endParaRPr sz="2500" spc="12" dirty="0">
              <a:solidFill>
                <a:srgbClr val="000000"/>
              </a:solidFill>
              <a:latin typeface="Times New Roman" pitchFamily="18" charset="0"/>
              <a:cs typeface="Times New Roman" pitchFamily="18" charset="0"/>
            </a:endParaRPr>
          </a:p>
        </p:txBody>
      </p:sp>
      <p:sp>
        <p:nvSpPr>
          <p:cNvPr id="5" name="object 5"/>
          <p:cNvSpPr txBox="1"/>
          <p:nvPr/>
        </p:nvSpPr>
        <p:spPr>
          <a:xfrm>
            <a:off x="549275" y="2126869"/>
            <a:ext cx="7701864" cy="320601"/>
          </a:xfrm>
          <a:prstGeom prst="rect">
            <a:avLst/>
          </a:prstGeom>
        </p:spPr>
        <p:txBody>
          <a:bodyPr vert="horz" wrap="square" lIns="0" tIns="0" rIns="0" bIns="0" rtlCol="0">
            <a:spAutoFit/>
          </a:bodyPr>
          <a:lstStyle/>
          <a:p>
            <a:pPr>
              <a:lnSpc>
                <a:spcPts val="2503"/>
              </a:lnSpc>
            </a:pPr>
            <a:r>
              <a:rPr sz="2500" dirty="0" smtClean="0">
                <a:solidFill>
                  <a:srgbClr val="000000"/>
                </a:solidFill>
                <a:latin typeface="Times New Roman" pitchFamily="18" charset="0"/>
                <a:cs typeface="Times New Roman" pitchFamily="18" charset="0"/>
              </a:rPr>
              <a:t>•</a:t>
            </a:r>
            <a:r>
              <a:rPr lang="en-US" sz="2500" dirty="0" smtClean="0">
                <a:latin typeface="Times New Roman" pitchFamily="18" charset="0"/>
                <a:cs typeface="Times New Roman" pitchFamily="18" charset="0"/>
              </a:rPr>
              <a:t> </a:t>
            </a:r>
            <a:r>
              <a:rPr lang="sr-Latn-RS" sz="2500" dirty="0" smtClean="0">
                <a:latin typeface="Times New Roman" pitchFamily="18" charset="0"/>
                <a:cs typeface="Times New Roman" pitchFamily="18" charset="0"/>
              </a:rPr>
              <a:t> </a:t>
            </a:r>
            <a:r>
              <a:rPr lang="en-US" sz="2500" dirty="0" smtClean="0">
                <a:latin typeface="Times New Roman" pitchFamily="18" charset="0"/>
                <a:cs typeface="Times New Roman" pitchFamily="18" charset="0"/>
              </a:rPr>
              <a:t>Reduction in the number of neurons (frontal hemisphere)</a:t>
            </a:r>
            <a:r>
              <a:rPr sz="2500" spc="75" dirty="0" smtClean="0">
                <a:solidFill>
                  <a:srgbClr val="000000"/>
                </a:solidFill>
                <a:latin typeface="Times New Roman" pitchFamily="18" charset="0"/>
                <a:cs typeface="Times New Roman" pitchFamily="18" charset="0"/>
              </a:rPr>
              <a:t> </a:t>
            </a:r>
            <a:endParaRPr sz="2500" spc="-23" dirty="0">
              <a:solidFill>
                <a:srgbClr val="000000"/>
              </a:solidFill>
              <a:latin typeface="Times New Roman" pitchFamily="18" charset="0"/>
              <a:cs typeface="Times New Roman" pitchFamily="18" charset="0"/>
            </a:endParaRPr>
          </a:p>
        </p:txBody>
      </p:sp>
      <p:sp>
        <p:nvSpPr>
          <p:cNvPr id="6" name="object 6"/>
          <p:cNvSpPr txBox="1"/>
          <p:nvPr/>
        </p:nvSpPr>
        <p:spPr>
          <a:xfrm>
            <a:off x="549279" y="2775654"/>
            <a:ext cx="8147593" cy="320601"/>
          </a:xfrm>
          <a:prstGeom prst="rect">
            <a:avLst/>
          </a:prstGeom>
        </p:spPr>
        <p:txBody>
          <a:bodyPr vert="horz" wrap="square" lIns="0" tIns="0" rIns="0" bIns="0" rtlCol="0">
            <a:spAutoFit/>
          </a:bodyPr>
          <a:lstStyle/>
          <a:p>
            <a:pPr>
              <a:lnSpc>
                <a:spcPts val="2503"/>
              </a:lnSpc>
            </a:pPr>
            <a:r>
              <a:rPr sz="2500" dirty="0" smtClean="0">
                <a:solidFill>
                  <a:srgbClr val="000000"/>
                </a:solidFill>
                <a:latin typeface="Times New Roman" pitchFamily="18" charset="0"/>
                <a:cs typeface="Times New Roman" pitchFamily="18" charset="0"/>
              </a:rPr>
              <a:t>•</a:t>
            </a:r>
            <a:r>
              <a:rPr lang="en-US" sz="2500" dirty="0" smtClean="0">
                <a:latin typeface="Times New Roman" pitchFamily="18" charset="0"/>
                <a:cs typeface="Times New Roman" pitchFamily="18" charset="0"/>
              </a:rPr>
              <a:t> </a:t>
            </a:r>
            <a:r>
              <a:rPr lang="sr-Latn-RS" sz="2500" dirty="0" smtClean="0">
                <a:latin typeface="Times New Roman" pitchFamily="18" charset="0"/>
                <a:cs typeface="Times New Roman" pitchFamily="18" charset="0"/>
              </a:rPr>
              <a:t> </a:t>
            </a:r>
            <a:r>
              <a:rPr lang="en-US" sz="2500" dirty="0" smtClean="0">
                <a:latin typeface="Times New Roman" pitchFamily="18" charset="0"/>
                <a:cs typeface="Times New Roman" pitchFamily="18" charset="0"/>
              </a:rPr>
              <a:t>Enlargement of the subarachnoid space and brain chambers</a:t>
            </a:r>
            <a:endParaRPr sz="2500" spc="-20" dirty="0">
              <a:solidFill>
                <a:srgbClr val="000000"/>
              </a:solidFill>
              <a:latin typeface="Times New Roman" pitchFamily="18" charset="0"/>
              <a:cs typeface="Times New Roman" pitchFamily="18" charset="0"/>
            </a:endParaRPr>
          </a:p>
        </p:txBody>
      </p:sp>
      <p:sp>
        <p:nvSpPr>
          <p:cNvPr id="8" name="object 8"/>
          <p:cNvSpPr txBox="1"/>
          <p:nvPr/>
        </p:nvSpPr>
        <p:spPr>
          <a:xfrm>
            <a:off x="549279" y="3429000"/>
            <a:ext cx="8594721" cy="961802"/>
          </a:xfrm>
          <a:prstGeom prst="rect">
            <a:avLst/>
          </a:prstGeom>
        </p:spPr>
        <p:txBody>
          <a:bodyPr vert="horz" wrap="square" lIns="0" tIns="0" rIns="0" bIns="0" rtlCol="0">
            <a:spAutoFit/>
          </a:bodyPr>
          <a:lstStyle/>
          <a:p>
            <a:pPr>
              <a:lnSpc>
                <a:spcPts val="2503"/>
              </a:lnSpc>
            </a:pPr>
            <a:r>
              <a:rPr sz="2400" dirty="0" smtClean="0">
                <a:solidFill>
                  <a:srgbClr val="000000"/>
                </a:solidFill>
                <a:latin typeface="Arial"/>
                <a:cs typeface="Arial"/>
              </a:rPr>
              <a:t>•</a:t>
            </a:r>
            <a:r>
              <a:rPr lang="sr-Latn-RS" sz="2400" dirty="0" smtClean="0">
                <a:solidFill>
                  <a:srgbClr val="000000"/>
                </a:solidFill>
                <a:latin typeface="Arial"/>
                <a:cs typeface="Arial"/>
              </a:rPr>
              <a:t> </a:t>
            </a:r>
            <a:r>
              <a:rPr lang="en-US" sz="2500" b="1" dirty="0" smtClean="0">
                <a:latin typeface="Times New Roman" pitchFamily="18" charset="0"/>
                <a:cs typeface="Times New Roman" pitchFamily="18" charset="0"/>
              </a:rPr>
              <a:t>Accumulation of </a:t>
            </a:r>
            <a:r>
              <a:rPr lang="en-US" sz="2500" b="1" dirty="0" err="1" smtClean="0">
                <a:latin typeface="Times New Roman" pitchFamily="18" charset="0"/>
                <a:cs typeface="Times New Roman" pitchFamily="18" charset="0"/>
              </a:rPr>
              <a:t>lipofuscin</a:t>
            </a:r>
            <a:r>
              <a:rPr lang="en-US" sz="2500" dirty="0" smtClean="0">
                <a:latin typeface="Times New Roman" pitchFamily="18" charset="0"/>
                <a:cs typeface="Times New Roman" pitchFamily="18" charset="0"/>
              </a:rPr>
              <a:t>, </a:t>
            </a:r>
            <a:r>
              <a:rPr lang="en-US" sz="2500" b="1" dirty="0" smtClean="0">
                <a:latin typeface="Times New Roman" pitchFamily="18" charset="0"/>
                <a:cs typeface="Times New Roman" pitchFamily="18" charset="0"/>
              </a:rPr>
              <a:t>presence of senile plaques</a:t>
            </a:r>
            <a:r>
              <a:rPr lang="en-US" sz="2500" dirty="0" smtClean="0">
                <a:latin typeface="Times New Roman" pitchFamily="18" charset="0"/>
                <a:cs typeface="Times New Roman" pitchFamily="18" charset="0"/>
              </a:rPr>
              <a:t> </a:t>
            </a:r>
            <a:endParaRPr lang="sr-Latn-RS" sz="2500" dirty="0" smtClean="0">
              <a:latin typeface="Times New Roman" pitchFamily="18" charset="0"/>
              <a:cs typeface="Times New Roman" pitchFamily="18" charset="0"/>
            </a:endParaRPr>
          </a:p>
          <a:p>
            <a:pPr>
              <a:lnSpc>
                <a:spcPts val="2503"/>
              </a:lnSpc>
            </a:pPr>
            <a:r>
              <a:rPr lang="en-US" sz="2500" dirty="0" smtClean="0">
                <a:latin typeface="Times New Roman" pitchFamily="18" charset="0"/>
                <a:cs typeface="Times New Roman" pitchFamily="18" charset="0"/>
              </a:rPr>
              <a:t>(zones of nerve degeneration), </a:t>
            </a:r>
            <a:r>
              <a:rPr lang="en-US" sz="2500" b="1" dirty="0" smtClean="0">
                <a:latin typeface="Times New Roman" pitchFamily="18" charset="0"/>
                <a:cs typeface="Times New Roman" pitchFamily="18" charset="0"/>
              </a:rPr>
              <a:t>neurofibrillary bands </a:t>
            </a:r>
            <a:endParaRPr lang="sr-Latn-RS" sz="2500" b="1" dirty="0" smtClean="0">
              <a:latin typeface="Times New Roman" pitchFamily="18" charset="0"/>
              <a:cs typeface="Times New Roman" pitchFamily="18" charset="0"/>
            </a:endParaRPr>
          </a:p>
          <a:p>
            <a:pPr>
              <a:lnSpc>
                <a:spcPts val="2503"/>
              </a:lnSpc>
            </a:pPr>
            <a:r>
              <a:rPr lang="en-US" sz="2500" dirty="0" smtClean="0">
                <a:latin typeface="Times New Roman" pitchFamily="18" charset="0"/>
                <a:cs typeface="Times New Roman" pitchFamily="18" charset="0"/>
              </a:rPr>
              <a:t>(degenerative changes in neuron protein fibers)</a:t>
            </a:r>
            <a:r>
              <a:rPr lang="sr-Latn-RS" sz="2500" dirty="0" smtClean="0">
                <a:latin typeface="Times New Roman" pitchFamily="18" charset="0"/>
                <a:cs typeface="Times New Roman" pitchFamily="18" charset="0"/>
              </a:rPr>
              <a:t>.</a:t>
            </a:r>
            <a:r>
              <a:rPr sz="2500" spc="1261" dirty="0" smtClean="0">
                <a:solidFill>
                  <a:srgbClr val="000000"/>
                </a:solidFill>
                <a:latin typeface="Times New Roman" pitchFamily="18" charset="0"/>
                <a:cs typeface="Times New Roman" pitchFamily="18" charset="0"/>
              </a:rPr>
              <a:t> </a:t>
            </a:r>
            <a:endParaRPr sz="2500" spc="-25" dirty="0">
              <a:solidFill>
                <a:srgbClr val="000000"/>
              </a:solidFill>
              <a:latin typeface="Times New Roman" pitchFamily="18" charset="0"/>
              <a:cs typeface="Times New Roman" pitchFamily="18" charset="0"/>
            </a:endParaRPr>
          </a:p>
        </p:txBody>
      </p:sp>
      <p:sp>
        <p:nvSpPr>
          <p:cNvPr id="9" name="object 7"/>
          <p:cNvSpPr txBox="1"/>
          <p:nvPr/>
        </p:nvSpPr>
        <p:spPr>
          <a:xfrm>
            <a:off x="892500" y="2927966"/>
            <a:ext cx="139259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38" dirty="0">
              <a:solidFill>
                <a:srgbClr val="000000"/>
              </a:solidFill>
              <a:latin typeface="BIIBQK+TimesNewRoman"/>
              <a:cs typeface="BIIBQK+TimesNewRoman"/>
            </a:endParaRPr>
          </a:p>
        </p:txBody>
      </p:sp>
      <p:sp>
        <p:nvSpPr>
          <p:cNvPr id="10" name="object 7"/>
          <p:cNvSpPr txBox="1"/>
          <p:nvPr/>
        </p:nvSpPr>
        <p:spPr>
          <a:xfrm>
            <a:off x="1044900" y="3080366"/>
            <a:ext cx="139259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38" dirty="0">
              <a:solidFill>
                <a:srgbClr val="000000"/>
              </a:solidFill>
              <a:latin typeface="BIIBQK+TimesNewRoman"/>
              <a:cs typeface="BIIBQK+TimesNewRoman"/>
            </a:endParaRPr>
          </a:p>
        </p:txBody>
      </p:sp>
    </p:spTree>
  </p:cSld>
  <p:clrMapOvr>
    <a:masterClrMapping/>
  </p:clrMapOvr>
  <p:transition advTm="37543"/>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7620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981200" y="152400"/>
            <a:ext cx="5797901" cy="539763"/>
          </a:xfrm>
          <a:prstGeom prst="rect">
            <a:avLst/>
          </a:prstGeom>
        </p:spPr>
        <p:txBody>
          <a:bodyPr vert="horz" wrap="square" lIns="0" tIns="0" rIns="0" bIns="0" rtlCol="0">
            <a:spAutoFit/>
          </a:bodyPr>
          <a:lstStyle/>
          <a:p>
            <a:pPr>
              <a:lnSpc>
                <a:spcPts val="4147"/>
              </a:lnSpc>
            </a:pPr>
            <a:r>
              <a:rPr lang="sr-Latn-RS" sz="4000" spc="-31" dirty="0" smtClean="0">
                <a:solidFill>
                  <a:srgbClr val="CC0000"/>
                </a:solidFill>
                <a:latin typeface="NIKMHC+TimesNewRoman,Bold"/>
              </a:rPr>
              <a:t>   </a:t>
            </a:r>
            <a:r>
              <a:rPr lang="en-US" sz="4400" dirty="0" smtClean="0">
                <a:solidFill>
                  <a:srgbClr val="C00000"/>
                </a:solidFill>
                <a:latin typeface="Times New Roman" pitchFamily="18" charset="0"/>
                <a:cs typeface="Times New Roman" pitchFamily="18" charset="0"/>
              </a:rPr>
              <a:t>"Aging is health"</a:t>
            </a:r>
            <a:r>
              <a:rPr sz="4400" spc="-867" dirty="0" smtClean="0">
                <a:solidFill>
                  <a:srgbClr val="C00000"/>
                </a:solidFill>
                <a:latin typeface="Times New Roman" pitchFamily="18" charset="0"/>
                <a:cs typeface="Times New Roman" pitchFamily="18" charset="0"/>
              </a:rPr>
              <a:t> </a:t>
            </a:r>
            <a:endParaRPr sz="4400" spc="-21" dirty="0">
              <a:solidFill>
                <a:srgbClr val="C00000"/>
              </a:solidFill>
              <a:latin typeface="Times New Roman" pitchFamily="18" charset="0"/>
              <a:cs typeface="Times New Roman" pitchFamily="18" charset="0"/>
            </a:endParaRPr>
          </a:p>
        </p:txBody>
      </p:sp>
      <p:sp>
        <p:nvSpPr>
          <p:cNvPr id="4" name="object 4"/>
          <p:cNvSpPr txBox="1"/>
          <p:nvPr/>
        </p:nvSpPr>
        <p:spPr>
          <a:xfrm>
            <a:off x="549271" y="753632"/>
            <a:ext cx="8213729" cy="2180084"/>
          </a:xfrm>
          <a:prstGeom prst="rect">
            <a:avLst/>
          </a:prstGeom>
        </p:spPr>
        <p:txBody>
          <a:bodyPr vert="horz" wrap="square" lIns="0" tIns="0" rIns="0" bIns="0" rtlCol="0">
            <a:spAutoFit/>
          </a:bodyPr>
          <a:lstStyle/>
          <a:p>
            <a:pPr>
              <a:lnSpc>
                <a:spcPts val="3365"/>
              </a:lnSpc>
            </a:pPr>
            <a:r>
              <a:rPr lang="sr-Cyrl-RS" sz="3250" dirty="0" smtClean="0">
                <a:solidFill>
                  <a:srgbClr val="000000"/>
                </a:solidFill>
                <a:latin typeface="Arial"/>
                <a:cs typeface="Arial"/>
              </a:rPr>
              <a:t>•</a:t>
            </a:r>
            <a:r>
              <a:rPr lang="sr-Cyrl-RS" sz="3250" spc="751" dirty="0" smtClean="0">
                <a:solidFill>
                  <a:srgbClr val="000000"/>
                </a:solidFill>
                <a:latin typeface="Times New Roman"/>
                <a:cs typeface="Times New Roman"/>
              </a:rPr>
              <a:t> </a:t>
            </a:r>
            <a:r>
              <a:rPr lang="en-US" sz="2800" dirty="0" smtClean="0">
                <a:latin typeface="Times New Roman" pitchFamily="18" charset="0"/>
                <a:cs typeface="Times New Roman" pitchFamily="18" charset="0"/>
              </a:rPr>
              <a:t>Gradual reduction of homeostatic reserve</a:t>
            </a:r>
          </a:p>
          <a:p>
            <a:pPr marL="342900" indent="-342900">
              <a:lnSpc>
                <a:spcPts val="3365"/>
              </a:lnSpc>
              <a:buFont typeface="Arial" pitchFamily="34" charset="0"/>
              <a:buChar char="•"/>
            </a:pPr>
            <a:r>
              <a:rPr lang="en-US" sz="2400" dirty="0">
                <a:latin typeface="Times New Roman" pitchFamily="18" charset="0"/>
                <a:cs typeface="Times New Roman" pitchFamily="18" charset="0"/>
              </a:rPr>
              <a:t>The gradual </a:t>
            </a:r>
            <a:r>
              <a:rPr lang="en-US" sz="2400" dirty="0" smtClean="0">
                <a:latin typeface="Times New Roman" pitchFamily="18" charset="0"/>
                <a:cs typeface="Times New Roman" pitchFamily="18" charset="0"/>
              </a:rPr>
              <a:t>changes </a:t>
            </a:r>
            <a:r>
              <a:rPr lang="en-US" sz="2400" dirty="0">
                <a:latin typeface="Times New Roman" pitchFamily="18" charset="0"/>
                <a:cs typeface="Times New Roman" pitchFamily="18" charset="0"/>
              </a:rPr>
              <a:t>that occur in maturation from infant to young adult.  These changes create </a:t>
            </a:r>
            <a:r>
              <a:rPr lang="en-US" sz="2400" b="1" dirty="0">
                <a:latin typeface="Times New Roman" pitchFamily="18" charset="0"/>
                <a:cs typeface="Times New Roman" pitchFamily="18" charset="0"/>
              </a:rPr>
              <a:t>a normal physiologic decline</a:t>
            </a:r>
            <a:r>
              <a:rPr lang="en-US" sz="2400" dirty="0">
                <a:latin typeface="Times New Roman" pitchFamily="18" charset="0"/>
                <a:cs typeface="Times New Roman" pitchFamily="18" charset="0"/>
              </a:rPr>
              <a:t> seen in middle and late adulthood.</a:t>
            </a:r>
          </a:p>
          <a:p>
            <a:pPr>
              <a:lnSpc>
                <a:spcPts val="3365"/>
              </a:lnSpc>
            </a:pPr>
            <a:endParaRPr lang="sr-Cyrl-RS" sz="2800" spc="-18" dirty="0">
              <a:solidFill>
                <a:srgbClr val="000000"/>
              </a:solidFill>
              <a:latin typeface="Times New Roman" pitchFamily="18" charset="0"/>
              <a:cs typeface="Times New Roman" pitchFamily="18" charset="0"/>
            </a:endParaRPr>
          </a:p>
        </p:txBody>
      </p:sp>
    </p:spTree>
  </p:cSld>
  <p:clrMapOvr>
    <a:masterClrMapping/>
  </p:clrMapOvr>
  <p:transition advTm="11679"/>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1608075" y="595396"/>
            <a:ext cx="6805126" cy="525785"/>
          </a:xfrm>
          <a:prstGeom prst="rect">
            <a:avLst/>
          </a:prstGeom>
        </p:spPr>
        <p:txBody>
          <a:bodyPr vert="horz" wrap="square" lIns="0" tIns="0" rIns="0" bIns="0" rtlCol="0">
            <a:spAutoFit/>
          </a:bodyPr>
          <a:lstStyle/>
          <a:p>
            <a:pPr>
              <a:lnSpc>
                <a:spcPts val="4147"/>
              </a:lnSpc>
            </a:pPr>
            <a:r>
              <a:rPr lang="en-US" sz="4000" b="1" dirty="0" smtClean="0">
                <a:solidFill>
                  <a:srgbClr val="C00000"/>
                </a:solidFill>
                <a:latin typeface="Times New Roman" pitchFamily="18" charset="0"/>
                <a:cs typeface="Times New Roman" pitchFamily="18" charset="0"/>
              </a:rPr>
              <a:t>Aging and the nervous system</a:t>
            </a:r>
            <a:r>
              <a:rPr sz="4000" spc="-867" dirty="0" smtClean="0">
                <a:solidFill>
                  <a:srgbClr val="C00000"/>
                </a:solidFill>
                <a:latin typeface="Times New Roman" pitchFamily="18" charset="0"/>
                <a:cs typeface="Times New Roman" pitchFamily="18" charset="0"/>
              </a:rPr>
              <a:t> </a:t>
            </a:r>
            <a:endParaRPr sz="4000" spc="23" dirty="0">
              <a:solidFill>
                <a:srgbClr val="C00000"/>
              </a:solidFill>
              <a:latin typeface="Times New Roman" pitchFamily="18" charset="0"/>
              <a:cs typeface="Times New Roman" pitchFamily="18" charset="0"/>
            </a:endParaRPr>
          </a:p>
        </p:txBody>
      </p:sp>
      <p:sp>
        <p:nvSpPr>
          <p:cNvPr id="4" name="object 4"/>
          <p:cNvSpPr txBox="1"/>
          <p:nvPr/>
        </p:nvSpPr>
        <p:spPr>
          <a:xfrm>
            <a:off x="583150" y="1815105"/>
            <a:ext cx="4302517" cy="320601"/>
          </a:xfrm>
          <a:prstGeom prst="rect">
            <a:avLst/>
          </a:prstGeom>
        </p:spPr>
        <p:txBody>
          <a:bodyPr vert="horz" wrap="square" lIns="0" tIns="0" rIns="0" bIns="0" rtlCol="0">
            <a:spAutoFit/>
          </a:bodyPr>
          <a:lstStyle/>
          <a:p>
            <a:pPr>
              <a:lnSpc>
                <a:spcPts val="2503"/>
              </a:lnSpc>
            </a:pPr>
            <a:r>
              <a:rPr sz="2400" dirty="0">
                <a:solidFill>
                  <a:srgbClr val="000000"/>
                </a:solidFill>
                <a:latin typeface="Arial"/>
                <a:cs typeface="Arial"/>
              </a:rPr>
              <a:t>•</a:t>
            </a:r>
            <a:r>
              <a:rPr sz="2400" spc="1261" dirty="0">
                <a:solidFill>
                  <a:srgbClr val="000000"/>
                </a:solidFill>
                <a:latin typeface="Times New Roman"/>
                <a:cs typeface="Times New Roman"/>
              </a:rPr>
              <a:t> </a:t>
            </a:r>
            <a:r>
              <a:rPr lang="en-US" sz="2400" dirty="0" smtClean="0"/>
              <a:t> </a:t>
            </a:r>
            <a:r>
              <a:rPr lang="en-US" sz="2600" b="1" dirty="0" smtClean="0">
                <a:latin typeface="Times New Roman" pitchFamily="18" charset="0"/>
                <a:cs typeface="Times New Roman" pitchFamily="18" charset="0"/>
              </a:rPr>
              <a:t>Functional changes:</a:t>
            </a:r>
            <a:endParaRPr sz="2600" b="1" spc="-20" dirty="0">
              <a:solidFill>
                <a:srgbClr val="000000"/>
              </a:solidFill>
              <a:latin typeface="Times New Roman" pitchFamily="18" charset="0"/>
              <a:cs typeface="Times New Roman" pitchFamily="18" charset="0"/>
            </a:endParaRPr>
          </a:p>
        </p:txBody>
      </p:sp>
      <p:sp>
        <p:nvSpPr>
          <p:cNvPr id="5" name="object 5"/>
          <p:cNvSpPr txBox="1"/>
          <p:nvPr/>
        </p:nvSpPr>
        <p:spPr>
          <a:xfrm>
            <a:off x="549275" y="2565650"/>
            <a:ext cx="8780407" cy="641201"/>
          </a:xfrm>
          <a:prstGeom prst="rect">
            <a:avLst/>
          </a:prstGeom>
        </p:spPr>
        <p:txBody>
          <a:bodyPr vert="horz" wrap="square" lIns="0" tIns="0" rIns="0" bIns="0" rtlCol="0">
            <a:spAutoFit/>
          </a:bodyPr>
          <a:lstStyle/>
          <a:p>
            <a:pPr>
              <a:lnSpc>
                <a:spcPts val="2503"/>
              </a:lnSpc>
            </a:pPr>
            <a:r>
              <a:rPr sz="2400" dirty="0">
                <a:solidFill>
                  <a:srgbClr val="000000"/>
                </a:solidFill>
                <a:latin typeface="Wingdings"/>
                <a:cs typeface="Wingdings"/>
              </a:rPr>
              <a:t></a:t>
            </a:r>
            <a:r>
              <a:rPr sz="2400" spc="817" dirty="0">
                <a:solidFill>
                  <a:srgbClr val="000000"/>
                </a:solidFill>
                <a:latin typeface="Times New Roman"/>
                <a:cs typeface="Times New Roman"/>
              </a:rPr>
              <a:t> </a:t>
            </a:r>
            <a:r>
              <a:rPr lang="en-US" sz="2400" b="1" dirty="0" smtClean="0">
                <a:latin typeface="Times New Roman" pitchFamily="18" charset="0"/>
                <a:cs typeface="Times New Roman" pitchFamily="18" charset="0"/>
              </a:rPr>
              <a:t>Increased pain threshold </a:t>
            </a:r>
            <a:r>
              <a:rPr lang="en-US" sz="2400" dirty="0" smtClean="0">
                <a:latin typeface="Times New Roman" pitchFamily="18" charset="0"/>
                <a:cs typeface="Times New Roman" pitchFamily="18" charset="0"/>
              </a:rPr>
              <a:t>due to neuropathy and changes in skinfold thickness</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7" name="object 7"/>
          <p:cNvSpPr txBox="1"/>
          <p:nvPr/>
        </p:nvSpPr>
        <p:spPr>
          <a:xfrm>
            <a:off x="549279" y="3376550"/>
            <a:ext cx="9041575" cy="961802"/>
          </a:xfrm>
          <a:prstGeom prst="rect">
            <a:avLst/>
          </a:prstGeom>
        </p:spPr>
        <p:txBody>
          <a:bodyPr vert="horz" wrap="square" lIns="0" tIns="0" rIns="0" bIns="0" rtlCol="0">
            <a:spAutoFit/>
          </a:bodyPr>
          <a:lstStyle/>
          <a:p>
            <a:pPr>
              <a:lnSpc>
                <a:spcPts val="2503"/>
              </a:lnSpc>
            </a:pPr>
            <a:r>
              <a:rPr sz="2400" dirty="0">
                <a:solidFill>
                  <a:srgbClr val="000000"/>
                </a:solidFill>
                <a:latin typeface="Wingdings"/>
                <a:cs typeface="Wingdings"/>
              </a:rPr>
              <a:t></a:t>
            </a:r>
            <a:r>
              <a:rPr sz="2400" spc="217" dirty="0">
                <a:solidFill>
                  <a:srgbClr val="000000"/>
                </a:solidFill>
                <a:latin typeface="Times New Roman"/>
                <a:cs typeface="Times New Roman"/>
              </a:rPr>
              <a:t> </a:t>
            </a:r>
            <a:r>
              <a:rPr lang="en-US" sz="2400" b="1" dirty="0" smtClean="0">
                <a:latin typeface="Times New Roman" pitchFamily="18" charset="0"/>
                <a:cs typeface="Times New Roman" pitchFamily="18" charset="0"/>
              </a:rPr>
              <a:t>Disorder of thermoregulation </a:t>
            </a:r>
            <a:r>
              <a:rPr lang="en-US" sz="2400" dirty="0" smtClean="0">
                <a:latin typeface="Times New Roman" pitchFamily="18" charset="0"/>
                <a:cs typeface="Times New Roman" pitchFamily="18" charset="0"/>
              </a:rPr>
              <a:t>due to weakening of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the peripheral circulation, a drop in basal metabolism and </a:t>
            </a:r>
            <a:endParaRPr lang="sr-Latn-RS" sz="2400" dirty="0" smtClean="0">
              <a:latin typeface="Times New Roman" pitchFamily="18" charset="0"/>
              <a:cs typeface="Times New Roman" pitchFamily="18" charset="0"/>
            </a:endParaRPr>
          </a:p>
          <a:p>
            <a:pPr>
              <a:lnSpc>
                <a:spcPts val="2503"/>
              </a:lnSpc>
            </a:pPr>
            <a:r>
              <a:rPr lang="en-US" sz="2400" dirty="0" smtClean="0">
                <a:latin typeface="Times New Roman" pitchFamily="18" charset="0"/>
                <a:cs typeface="Times New Roman" pitchFamily="18" charset="0"/>
              </a:rPr>
              <a:t>structural skin change</a:t>
            </a:r>
            <a:r>
              <a:rPr lang="sr-Latn-RS" sz="2400" dirty="0" smtClean="0">
                <a:latin typeface="Times New Roman" pitchFamily="18" charset="0"/>
                <a:cs typeface="Times New Roman" pitchFamily="18" charset="0"/>
              </a:rPr>
              <a:t>.</a:t>
            </a:r>
            <a:endParaRPr sz="2400" dirty="0">
              <a:solidFill>
                <a:srgbClr val="000000"/>
              </a:solidFill>
              <a:latin typeface="Times New Roman" pitchFamily="18" charset="0"/>
              <a:cs typeface="Times New Roman" pitchFamily="18" charset="0"/>
            </a:endParaRPr>
          </a:p>
        </p:txBody>
      </p:sp>
      <p:sp>
        <p:nvSpPr>
          <p:cNvPr id="8" name="object 8"/>
          <p:cNvSpPr txBox="1"/>
          <p:nvPr/>
        </p:nvSpPr>
        <p:spPr>
          <a:xfrm>
            <a:off x="549283" y="4495800"/>
            <a:ext cx="8594717" cy="641201"/>
          </a:xfrm>
          <a:prstGeom prst="rect">
            <a:avLst/>
          </a:prstGeom>
        </p:spPr>
        <p:txBody>
          <a:bodyPr vert="horz" wrap="square" lIns="0" tIns="0" rIns="0" bIns="0" rtlCol="0">
            <a:spAutoFit/>
          </a:bodyPr>
          <a:lstStyle/>
          <a:p>
            <a:pPr>
              <a:lnSpc>
                <a:spcPts val="2503"/>
              </a:lnSpc>
            </a:pPr>
            <a:r>
              <a:rPr sz="2400">
                <a:solidFill>
                  <a:srgbClr val="000000"/>
                </a:solidFill>
                <a:latin typeface="Wingdings"/>
                <a:cs typeface="Wingdings"/>
              </a:rPr>
              <a:t></a:t>
            </a:r>
            <a:r>
              <a:rPr sz="2400" spc="217">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Alteration of sleep patterns </a:t>
            </a:r>
            <a:r>
              <a:rPr lang="en-US" sz="2400" dirty="0" smtClean="0">
                <a:latin typeface="Times New Roman" pitchFamily="18" charset="0"/>
                <a:cs typeface="Times New Roman" pitchFamily="18" charset="0"/>
              </a:rPr>
              <a:t>(early awakening; influence of </a:t>
            </a:r>
            <a:r>
              <a:rPr lang="en-US" sz="2400" dirty="0" err="1" smtClean="0">
                <a:latin typeface="Times New Roman" pitchFamily="18" charset="0"/>
                <a:cs typeface="Times New Roman" pitchFamily="18" charset="0"/>
              </a:rPr>
              <a:t>cortisol</a:t>
            </a:r>
            <a:r>
              <a:rPr lang="en-US" sz="2400" dirty="0" smtClean="0">
                <a:latin typeface="Times New Roman" pitchFamily="18" charset="0"/>
                <a:cs typeface="Times New Roman" pitchFamily="18" charset="0"/>
              </a:rPr>
              <a:t> and growth hormone</a:t>
            </a:r>
            <a:r>
              <a:rPr lang="en-US" sz="2400" dirty="0" smtClean="0"/>
              <a:t>)</a:t>
            </a:r>
            <a:r>
              <a:rPr lang="sr-Latn-RS" sz="2400" dirty="0" smtClean="0"/>
              <a:t>.</a:t>
            </a:r>
            <a:r>
              <a:rPr lang="en-US" sz="2400" dirty="0" smtClean="0"/>
              <a:t> </a:t>
            </a:r>
            <a:r>
              <a:rPr sz="2400" smtClean="0">
                <a:solidFill>
                  <a:srgbClr val="000000"/>
                </a:solidFill>
                <a:latin typeface="NIKMHC+TimesNewRoman,Bold"/>
                <a:cs typeface="NIKMHC+TimesNewRoman,Bold"/>
              </a:rPr>
              <a:t> </a:t>
            </a:r>
            <a:endParaRPr sz="2400" spc="-11" dirty="0">
              <a:solidFill>
                <a:srgbClr val="000000"/>
              </a:solidFill>
              <a:latin typeface="BIIBQK+TimesNewRoman"/>
              <a:cs typeface="BIIBQK+TimesNewRoman"/>
            </a:endParaRPr>
          </a:p>
        </p:txBody>
      </p:sp>
      <p:sp>
        <p:nvSpPr>
          <p:cNvPr id="10" name="object 10"/>
          <p:cNvSpPr txBox="1"/>
          <p:nvPr/>
        </p:nvSpPr>
        <p:spPr>
          <a:xfrm>
            <a:off x="549274" y="5350496"/>
            <a:ext cx="7806292" cy="641201"/>
          </a:xfrm>
          <a:prstGeom prst="rect">
            <a:avLst/>
          </a:prstGeom>
        </p:spPr>
        <p:txBody>
          <a:bodyPr vert="horz" wrap="square" lIns="0" tIns="0" rIns="0" bIns="0" rtlCol="0">
            <a:spAutoFit/>
          </a:bodyPr>
          <a:lstStyle/>
          <a:p>
            <a:pPr>
              <a:lnSpc>
                <a:spcPts val="2505"/>
              </a:lnSpc>
            </a:pPr>
            <a:r>
              <a:rPr sz="2400" dirty="0">
                <a:solidFill>
                  <a:srgbClr val="000000"/>
                </a:solidFill>
                <a:latin typeface="Wingdings"/>
                <a:cs typeface="Wingdings"/>
              </a:rPr>
              <a:t></a:t>
            </a:r>
            <a:r>
              <a:rPr sz="2400" spc="217" dirty="0">
                <a:solidFill>
                  <a:srgbClr val="000000"/>
                </a:solidFill>
                <a:latin typeface="Times New Roman"/>
                <a:cs typeface="Times New Roman"/>
              </a:rPr>
              <a:t> </a:t>
            </a:r>
            <a:r>
              <a:rPr lang="en-US" sz="2400" dirty="0" smtClean="0"/>
              <a:t> </a:t>
            </a:r>
            <a:r>
              <a:rPr lang="en-US" sz="2400" b="1" dirty="0" smtClean="0">
                <a:latin typeface="Times New Roman" pitchFamily="18" charset="0"/>
                <a:cs typeface="Times New Roman" pitchFamily="18" charset="0"/>
              </a:rPr>
              <a:t>Depression and dementia </a:t>
            </a:r>
            <a:r>
              <a:rPr lang="en-US" sz="2400" dirty="0" smtClean="0">
                <a:latin typeface="Times New Roman" pitchFamily="18" charset="0"/>
                <a:cs typeface="Times New Roman" pitchFamily="18" charset="0"/>
              </a:rPr>
              <a:t>(progressive deterioration of cognitive functions).</a:t>
            </a:r>
            <a:endParaRPr sz="2400" dirty="0">
              <a:solidFill>
                <a:srgbClr val="000000"/>
              </a:solidFill>
              <a:latin typeface="Times New Roman" pitchFamily="18" charset="0"/>
              <a:cs typeface="Times New Roman" pitchFamily="18" charset="0"/>
            </a:endParaRPr>
          </a:p>
        </p:txBody>
      </p:sp>
      <p:sp>
        <p:nvSpPr>
          <p:cNvPr id="12" name="object 6"/>
          <p:cNvSpPr txBox="1"/>
          <p:nvPr/>
        </p:nvSpPr>
        <p:spPr>
          <a:xfrm>
            <a:off x="892496" y="2927966"/>
            <a:ext cx="3597454"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dirty="0">
              <a:solidFill>
                <a:srgbClr val="000000"/>
              </a:solidFill>
              <a:latin typeface="BIIBQK+TimesNewRoman"/>
              <a:cs typeface="BIIBQK+TimesNewRoman"/>
            </a:endParaRPr>
          </a:p>
        </p:txBody>
      </p:sp>
      <p:sp>
        <p:nvSpPr>
          <p:cNvPr id="15" name="object 9"/>
          <p:cNvSpPr txBox="1"/>
          <p:nvPr/>
        </p:nvSpPr>
        <p:spPr>
          <a:xfrm>
            <a:off x="533400" y="4876800"/>
            <a:ext cx="264611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6" name="object 11"/>
          <p:cNvSpPr txBox="1"/>
          <p:nvPr/>
        </p:nvSpPr>
        <p:spPr>
          <a:xfrm>
            <a:off x="892495" y="5713078"/>
            <a:ext cx="3484065" cy="320601"/>
          </a:xfrm>
          <a:prstGeom prst="rect">
            <a:avLst/>
          </a:prstGeom>
        </p:spPr>
        <p:txBody>
          <a:bodyPr vert="horz" wrap="square" lIns="0" tIns="0" rIns="0" bIns="0" rtlCol="0">
            <a:spAutoFit/>
          </a:bodyPr>
          <a:lstStyle/>
          <a:p>
            <a:pPr marL="0" marR="0">
              <a:lnSpc>
                <a:spcPts val="2505"/>
              </a:lnSpc>
              <a:spcBef>
                <a:spcPts val="0"/>
              </a:spcBef>
              <a:spcAft>
                <a:spcPts val="0"/>
              </a:spcAft>
            </a:pPr>
            <a:endParaRPr sz="2400" spc="-15" dirty="0">
              <a:solidFill>
                <a:srgbClr val="000000"/>
              </a:solidFill>
              <a:latin typeface="BIIBQK+TimesNewRoman"/>
              <a:cs typeface="BIIBQK+TimesNewRoman"/>
            </a:endParaRPr>
          </a:p>
        </p:txBody>
      </p:sp>
    </p:spTree>
  </p:cSld>
  <p:clrMapOvr>
    <a:masterClrMapping/>
  </p:clrMapOvr>
  <p:transition advTm="31458"/>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92496" y="381000"/>
            <a:ext cx="8028609" cy="525785"/>
          </a:xfrm>
          <a:prstGeom prst="rect">
            <a:avLst/>
          </a:prstGeom>
        </p:spPr>
        <p:txBody>
          <a:bodyPr vert="horz" wrap="square" lIns="0" tIns="0" rIns="0" bIns="0" rtlCol="0">
            <a:spAutoFit/>
          </a:bodyPr>
          <a:lstStyle/>
          <a:p>
            <a:pPr algn="ctr">
              <a:lnSpc>
                <a:spcPts val="4147"/>
              </a:lnSpc>
            </a:pPr>
            <a:r>
              <a:rPr lang="en-US" sz="3600" b="1" dirty="0" smtClean="0">
                <a:solidFill>
                  <a:srgbClr val="C00000"/>
                </a:solidFill>
                <a:latin typeface="Times New Roman" pitchFamily="18" charset="0"/>
                <a:cs typeface="Times New Roman" pitchFamily="18" charset="0"/>
              </a:rPr>
              <a:t>Aging and musculoskeletal system</a:t>
            </a:r>
            <a:endParaRPr sz="3600" b="1" spc="14" dirty="0">
              <a:solidFill>
                <a:srgbClr val="C00000"/>
              </a:solidFill>
              <a:latin typeface="Times New Roman" pitchFamily="18" charset="0"/>
              <a:cs typeface="Times New Roman" pitchFamily="18" charset="0"/>
            </a:endParaRPr>
          </a:p>
        </p:txBody>
      </p:sp>
      <p:sp>
        <p:nvSpPr>
          <p:cNvPr id="4" name="object 4"/>
          <p:cNvSpPr txBox="1"/>
          <p:nvPr/>
        </p:nvSpPr>
        <p:spPr>
          <a:xfrm>
            <a:off x="549271" y="1295400"/>
            <a:ext cx="4069040" cy="5129609"/>
          </a:xfrm>
          <a:prstGeom prst="rect">
            <a:avLst/>
          </a:prstGeom>
        </p:spPr>
        <p:txBody>
          <a:bodyPr vert="horz" wrap="square" lIns="0" tIns="0" rIns="0" bIns="0" rtlCol="0">
            <a:spAutoFit/>
          </a:bodyPr>
          <a:lstStyle/>
          <a:p>
            <a:pPr>
              <a:lnSpc>
                <a:spcPts val="2503"/>
              </a:lnSpc>
            </a:pPr>
            <a:r>
              <a:rPr sz="2400" b="1" dirty="0">
                <a:solidFill>
                  <a:srgbClr val="000000"/>
                </a:solidFill>
                <a:latin typeface="Arial"/>
                <a:cs typeface="Arial"/>
              </a:rPr>
              <a:t>•</a:t>
            </a:r>
            <a:r>
              <a:rPr sz="2400" b="1" spc="1261" dirty="0">
                <a:solidFill>
                  <a:srgbClr val="000000"/>
                </a:solidFill>
                <a:latin typeface="Times New Roman"/>
                <a:cs typeface="Times New Roman"/>
              </a:rPr>
              <a:t> </a:t>
            </a:r>
            <a:r>
              <a:rPr lang="en-US" sz="2400" b="1" dirty="0" err="1" smtClean="0">
                <a:latin typeface="Times New Roman" pitchFamily="18" charset="0"/>
                <a:cs typeface="Times New Roman" pitchFamily="18" charset="0"/>
              </a:rPr>
              <a:t>Sarcopenia</a:t>
            </a:r>
            <a:r>
              <a:rPr lang="en-US" sz="2400" b="1" dirty="0">
                <a:latin typeface="Times New Roman" pitchFamily="18" charset="0"/>
                <a:cs typeface="Times New Roman" pitchFamily="18" charset="0"/>
              </a:rPr>
              <a:t>: age-related loss </a:t>
            </a:r>
            <a:r>
              <a:rPr lang="sr-Latn-RS" sz="2400" b="1" dirty="0" smtClean="0">
                <a:latin typeface="Times New Roman" pitchFamily="18" charset="0"/>
                <a:cs typeface="Times New Roman" pitchFamily="18" charset="0"/>
              </a:rPr>
              <a:t> </a:t>
            </a:r>
          </a:p>
          <a:p>
            <a:pPr>
              <a:lnSpc>
                <a:spcPts val="2503"/>
              </a:lnSpc>
            </a:pPr>
            <a:r>
              <a:rPr lang="sr-Latn-RS" sz="2400" b="1" dirty="0">
                <a:latin typeface="Times New Roman" pitchFamily="18" charset="0"/>
                <a:cs typeface="Times New Roman" pitchFamily="18" charset="0"/>
              </a:rPr>
              <a:t> </a:t>
            </a:r>
            <a:r>
              <a:rPr lang="sr-Latn-RS" sz="2400" b="1" dirty="0" smtClean="0">
                <a:latin typeface="Times New Roman" pitchFamily="18" charset="0"/>
                <a:cs typeface="Times New Roman" pitchFamily="18" charset="0"/>
              </a:rPr>
              <a:t>    </a:t>
            </a:r>
            <a:r>
              <a:rPr lang="en-US" sz="2400" b="1" dirty="0" smtClean="0">
                <a:latin typeface="Times New Roman" pitchFamily="18" charset="0"/>
                <a:cs typeface="Times New Roman" pitchFamily="18" charset="0"/>
              </a:rPr>
              <a:t>of </a:t>
            </a:r>
            <a:r>
              <a:rPr lang="en-US" sz="2400" b="1" dirty="0">
                <a:latin typeface="Times New Roman" pitchFamily="18" charset="0"/>
                <a:cs typeface="Times New Roman" pitchFamily="18" charset="0"/>
              </a:rPr>
              <a:t>muscle mass and </a:t>
            </a:r>
            <a:r>
              <a:rPr lang="en-US" sz="2400" b="1" dirty="0" smtClean="0">
                <a:latin typeface="Times New Roman" pitchFamily="18" charset="0"/>
                <a:cs typeface="Times New Roman" pitchFamily="18" charset="0"/>
              </a:rPr>
              <a:t>strength</a:t>
            </a:r>
            <a:endParaRPr lang="sr-Latn-RS" sz="2400" b="1" dirty="0" smtClean="0">
              <a:latin typeface="Times New Roman" pitchFamily="18" charset="0"/>
              <a:cs typeface="Times New Roman" pitchFamily="18" charset="0"/>
            </a:endParaRPr>
          </a:p>
          <a:p>
            <a:pPr>
              <a:lnSpc>
                <a:spcPts val="2503"/>
              </a:lnSpc>
            </a:pPr>
            <a:endParaRPr lang="sr-Latn-RS" sz="2400" b="1" dirty="0" smtClean="0">
              <a:latin typeface="Times New Roman" pitchFamily="18" charset="0"/>
              <a:cs typeface="Times New Roman" pitchFamily="18" charset="0"/>
            </a:endParaRPr>
          </a:p>
          <a:p>
            <a:pPr marL="342900" indent="-342900">
              <a:lnSpc>
                <a:spcPts val="2503"/>
              </a:lnSpc>
              <a:buFont typeface="Arial" pitchFamily="34" charset="0"/>
              <a:buChar char="•"/>
            </a:pPr>
            <a:r>
              <a:rPr lang="en-US" sz="2400" dirty="0" smtClean="0">
                <a:latin typeface="Times New Roman" pitchFamily="18" charset="0"/>
                <a:cs typeface="Times New Roman" pitchFamily="18" charset="0"/>
              </a:rPr>
              <a:t>Loss </a:t>
            </a:r>
            <a:r>
              <a:rPr lang="en-US" sz="2400" dirty="0">
                <a:latin typeface="Times New Roman" pitchFamily="18" charset="0"/>
                <a:cs typeface="Times New Roman" pitchFamily="18" charset="0"/>
              </a:rPr>
              <a:t>of muscle is greater and faster from the legs than from the </a:t>
            </a:r>
            <a:r>
              <a:rPr lang="en-US" sz="2400" dirty="0" smtClean="0">
                <a:latin typeface="Times New Roman" pitchFamily="18" charset="0"/>
                <a:cs typeface="Times New Roman" pitchFamily="18" charset="0"/>
              </a:rPr>
              <a:t>arms</a:t>
            </a:r>
            <a:endParaRPr lang="sr-Latn-RS" sz="2400" dirty="0" smtClean="0">
              <a:latin typeface="Times New Roman" pitchFamily="18" charset="0"/>
              <a:cs typeface="Times New Roman" pitchFamily="18" charset="0"/>
            </a:endParaRPr>
          </a:p>
          <a:p>
            <a:pPr marL="342900" indent="-342900">
              <a:lnSpc>
                <a:spcPts val="2503"/>
              </a:lnSpc>
              <a:buFont typeface="Arial" pitchFamily="34" charset="0"/>
              <a:buChar char="•"/>
            </a:pPr>
            <a:r>
              <a:rPr lang="en-US" sz="2400" dirty="0" smtClean="0">
                <a:latin typeface="Times New Roman" pitchFamily="18" charset="0"/>
                <a:cs typeface="Times New Roman" pitchFamily="18" charset="0"/>
              </a:rPr>
              <a:t>Activity </a:t>
            </a:r>
            <a:r>
              <a:rPr lang="en-US" sz="2400" dirty="0">
                <a:latin typeface="Times New Roman" pitchFamily="18" charset="0"/>
                <a:cs typeface="Times New Roman" pitchFamily="18" charset="0"/>
              </a:rPr>
              <a:t>may decrease rate of </a:t>
            </a:r>
            <a:r>
              <a:rPr lang="en-US" sz="2400" dirty="0" smtClean="0">
                <a:latin typeface="Times New Roman" pitchFamily="18" charset="0"/>
                <a:cs typeface="Times New Roman" pitchFamily="18" charset="0"/>
              </a:rPr>
              <a:t>decline</a:t>
            </a:r>
            <a:endParaRPr lang="sr-Latn-RS" sz="2400" dirty="0" smtClean="0">
              <a:latin typeface="Times New Roman" pitchFamily="18" charset="0"/>
              <a:cs typeface="Times New Roman" pitchFamily="18" charset="0"/>
            </a:endParaRPr>
          </a:p>
          <a:p>
            <a:pPr marL="342900" indent="-342900">
              <a:lnSpc>
                <a:spcPts val="2503"/>
              </a:lnSpc>
              <a:buFont typeface="Arial" pitchFamily="34" charset="0"/>
              <a:buChar char="•"/>
            </a:pP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loss of muscle contributes to age-related changes in body </a:t>
            </a:r>
            <a:r>
              <a:rPr lang="en-US" sz="2400" dirty="0" smtClean="0">
                <a:latin typeface="Times New Roman" pitchFamily="18" charset="0"/>
                <a:cs typeface="Times New Roman" pitchFamily="18" charset="0"/>
              </a:rPr>
              <a:t>composition*</a:t>
            </a:r>
            <a:endParaRPr lang="sr-Latn-RS" sz="2400" dirty="0" smtClean="0">
              <a:latin typeface="Times New Roman" pitchFamily="18" charset="0"/>
              <a:cs typeface="Times New Roman" pitchFamily="18" charset="0"/>
            </a:endParaRPr>
          </a:p>
          <a:p>
            <a:pPr marL="342900" indent="-342900">
              <a:lnSpc>
                <a:spcPts val="2503"/>
              </a:lnSpc>
              <a:buFont typeface="Arial" pitchFamily="34" charset="0"/>
              <a:buChar char="•"/>
            </a:pPr>
            <a:endParaRPr lang="sr-Latn-RS" sz="2400" dirty="0">
              <a:latin typeface="Times New Roman" pitchFamily="18" charset="0"/>
              <a:cs typeface="Times New Roman" pitchFamily="18" charset="0"/>
            </a:endParaRPr>
          </a:p>
          <a:p>
            <a:pPr marL="342900" indent="-342900">
              <a:lnSpc>
                <a:spcPts val="2503"/>
              </a:lnSpc>
              <a:buFont typeface="Arial" pitchFamily="34" charset="0"/>
              <a:buChar char="•"/>
            </a:pPr>
            <a:endParaRPr lang="sr-Latn-RS" sz="2400" dirty="0" smtClean="0">
              <a:latin typeface="Times New Roman" pitchFamily="18" charset="0"/>
              <a:cs typeface="Times New Roman" pitchFamily="18" charset="0"/>
            </a:endParaRPr>
          </a:p>
          <a:p>
            <a:pPr marL="342900" indent="-342900">
              <a:lnSpc>
                <a:spcPts val="2503"/>
              </a:lnSpc>
              <a:buFont typeface="Arial" pitchFamily="34" charset="0"/>
              <a:buChar char="•"/>
            </a:pPr>
            <a:endParaRPr lang="en-US" sz="2400" dirty="0">
              <a:latin typeface="Times New Roman" pitchFamily="18" charset="0"/>
              <a:cs typeface="Times New Roman" pitchFamily="18" charset="0"/>
            </a:endParaRPr>
          </a:p>
          <a:p>
            <a:pPr marL="0" lvl="1">
              <a:lnSpc>
                <a:spcPts val="2503"/>
              </a:lnSpc>
            </a:pPr>
            <a:r>
              <a:rPr lang="en-US" sz="1000" dirty="0" smtClean="0">
                <a:solidFill>
                  <a:srgbClr val="414141"/>
                </a:solidFill>
              </a:rPr>
              <a:t>*</a:t>
            </a:r>
            <a:r>
              <a:rPr lang="en-US" sz="1000" dirty="0" err="1" smtClean="0">
                <a:solidFill>
                  <a:srgbClr val="414141"/>
                </a:solidFill>
              </a:rPr>
              <a:t>Degens</a:t>
            </a:r>
            <a:r>
              <a:rPr lang="en-US" sz="1000" dirty="0" smtClean="0">
                <a:solidFill>
                  <a:srgbClr val="414141"/>
                </a:solidFill>
              </a:rPr>
              <a:t> H. </a:t>
            </a:r>
            <a:r>
              <a:rPr lang="en-US" sz="1000" dirty="0">
                <a:solidFill>
                  <a:srgbClr val="414141"/>
                </a:solidFill>
              </a:rPr>
              <a:t>2007;7(3):</a:t>
            </a:r>
            <a:r>
              <a:rPr lang="en-US" sz="1000" dirty="0" smtClean="0">
                <a:solidFill>
                  <a:srgbClr val="414141"/>
                </a:solidFill>
              </a:rPr>
              <a:t>246</a:t>
            </a:r>
            <a:endParaRPr lang="en-US" sz="1000" dirty="0">
              <a:solidFill>
                <a:srgbClr val="414141"/>
              </a:solidFill>
            </a:endParaRPr>
          </a:p>
          <a:p>
            <a:pPr>
              <a:lnSpc>
                <a:spcPts val="2503"/>
              </a:lnSpc>
            </a:pPr>
            <a:endParaRPr sz="2400" spc="-12" dirty="0">
              <a:solidFill>
                <a:srgbClr val="000000"/>
              </a:solidFill>
              <a:latin typeface="Times New Roman" pitchFamily="18" charset="0"/>
              <a:cs typeface="Times New Roman" pitchFamily="18" charset="0"/>
            </a:endParaRPr>
          </a:p>
        </p:txBody>
      </p:sp>
      <p:sp>
        <p:nvSpPr>
          <p:cNvPr id="10" name="object 6"/>
          <p:cNvSpPr txBox="1"/>
          <p:nvPr/>
        </p:nvSpPr>
        <p:spPr>
          <a:xfrm>
            <a:off x="892496" y="24894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1" name="object 6"/>
          <p:cNvSpPr txBox="1"/>
          <p:nvPr/>
        </p:nvSpPr>
        <p:spPr>
          <a:xfrm>
            <a:off x="1044896" y="26418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cSld>
  <p:clrMapOvr>
    <a:masterClrMapping/>
  </p:clrMapOvr>
  <p:transition advTm="32281"/>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92496" y="381000"/>
            <a:ext cx="8028609" cy="525785"/>
          </a:xfrm>
          <a:prstGeom prst="rect">
            <a:avLst/>
          </a:prstGeom>
        </p:spPr>
        <p:txBody>
          <a:bodyPr vert="horz" wrap="square" lIns="0" tIns="0" rIns="0" bIns="0" rtlCol="0">
            <a:spAutoFit/>
          </a:bodyPr>
          <a:lstStyle/>
          <a:p>
            <a:pPr algn="ctr">
              <a:lnSpc>
                <a:spcPts val="4147"/>
              </a:lnSpc>
            </a:pPr>
            <a:r>
              <a:rPr lang="en-US" sz="3600" b="1" dirty="0" smtClean="0">
                <a:solidFill>
                  <a:srgbClr val="C00000"/>
                </a:solidFill>
                <a:latin typeface="Times New Roman" pitchFamily="18" charset="0"/>
                <a:cs typeface="Times New Roman" pitchFamily="18" charset="0"/>
              </a:rPr>
              <a:t>Aging and musculoskeletal system</a:t>
            </a:r>
            <a:endParaRPr sz="3600" b="1" spc="14" dirty="0">
              <a:solidFill>
                <a:srgbClr val="C00000"/>
              </a:solidFill>
              <a:latin typeface="Times New Roman" pitchFamily="18" charset="0"/>
              <a:cs typeface="Times New Roman" pitchFamily="18" charset="0"/>
            </a:endParaRPr>
          </a:p>
        </p:txBody>
      </p:sp>
      <p:sp>
        <p:nvSpPr>
          <p:cNvPr id="4" name="object 4"/>
          <p:cNvSpPr txBox="1"/>
          <p:nvPr/>
        </p:nvSpPr>
        <p:spPr>
          <a:xfrm>
            <a:off x="426871" y="1716685"/>
            <a:ext cx="4479929" cy="4431983"/>
          </a:xfrm>
          <a:prstGeom prst="rect">
            <a:avLst/>
          </a:prstGeom>
        </p:spPr>
        <p:txBody>
          <a:bodyPr vert="horz" wrap="square" lIns="0" tIns="0" rIns="0" bIns="0" rtlCol="0">
            <a:spAutoFit/>
          </a:bodyPr>
          <a:lstStyle/>
          <a:p>
            <a:r>
              <a:rPr sz="2400" b="1" dirty="0">
                <a:solidFill>
                  <a:srgbClr val="000000"/>
                </a:solidFill>
                <a:latin typeface="Arial"/>
                <a:cs typeface="Arial"/>
              </a:rPr>
              <a:t>•</a:t>
            </a:r>
            <a:r>
              <a:rPr sz="2400" b="1" spc="1261" dirty="0">
                <a:solidFill>
                  <a:srgbClr val="000000"/>
                </a:solidFill>
                <a:latin typeface="Times New Roman"/>
                <a:cs typeface="Times New Roman"/>
              </a:rPr>
              <a:t> </a:t>
            </a:r>
            <a:r>
              <a:rPr lang="en-US" sz="2400" dirty="0">
                <a:latin typeface="Times New Roman" pitchFamily="18" charset="0"/>
                <a:cs typeface="Times New Roman" pitchFamily="18" charset="0"/>
              </a:rPr>
              <a:t>The primary factors contributing to reduction in height include compression of vertebrae, changes in posture, and increased curvature of the hips and </a:t>
            </a:r>
            <a:r>
              <a:rPr lang="en-US" sz="2400" dirty="0" smtClean="0">
                <a:latin typeface="Times New Roman" pitchFamily="18" charset="0"/>
                <a:cs typeface="Times New Roman" pitchFamily="18" charset="0"/>
              </a:rPr>
              <a:t>knees</a:t>
            </a:r>
            <a:endParaRPr lang="sr-Latn-RS" sz="2400" dirty="0" smtClean="0">
              <a:latin typeface="Times New Roman" pitchFamily="18" charset="0"/>
              <a:cs typeface="Times New Roman" pitchFamily="18" charset="0"/>
            </a:endParaRPr>
          </a:p>
          <a:p>
            <a:endParaRPr lang="sr-Latn-R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Decrease </a:t>
            </a:r>
            <a:r>
              <a:rPr lang="en-US" sz="2400" dirty="0">
                <a:latin typeface="Times New Roman" pitchFamily="18" charset="0"/>
                <a:cs typeface="Times New Roman" pitchFamily="18" charset="0"/>
              </a:rPr>
              <a:t>H</a:t>
            </a:r>
            <a:r>
              <a:rPr lang="en-US" sz="1400" b="1" dirty="0">
                <a:latin typeface="Times New Roman" pitchFamily="18" charset="0"/>
                <a:cs typeface="Times New Roman" pitchFamily="18" charset="0"/>
              </a:rPr>
              <a:t>2</a:t>
            </a:r>
            <a:r>
              <a:rPr lang="en-US" sz="2400" dirty="0">
                <a:latin typeface="Times New Roman" pitchFamily="18" charset="0"/>
                <a:cs typeface="Times New Roman" pitchFamily="18" charset="0"/>
              </a:rPr>
              <a:t>0 in the cartilage of the intervertebral discs results in a ↓ in </a:t>
            </a:r>
            <a:r>
              <a:rPr lang="en-US" sz="2400" dirty="0" smtClean="0">
                <a:latin typeface="Times New Roman" pitchFamily="18" charset="0"/>
                <a:cs typeface="Times New Roman" pitchFamily="18" charset="0"/>
              </a:rPr>
              <a:t>flexibility</a:t>
            </a:r>
            <a:endParaRPr lang="sr-Latn-RS" sz="2400" dirty="0" smtClean="0">
              <a:latin typeface="Times New Roman" pitchFamily="18" charset="0"/>
              <a:cs typeface="Times New Roman" pitchFamily="18" charset="0"/>
            </a:endParaRPr>
          </a:p>
          <a:p>
            <a:pPr marL="342900" indent="-342900">
              <a:buFont typeface="Arial" pitchFamily="34" charset="0"/>
              <a:buChar char="•"/>
            </a:pPr>
            <a:r>
              <a:rPr lang="en-US" sz="2400" dirty="0" smtClean="0">
                <a:latin typeface="Times New Roman" pitchFamily="18" charset="0"/>
                <a:cs typeface="Times New Roman" pitchFamily="18" charset="0"/>
              </a:rPr>
              <a:t>Decrease </a:t>
            </a:r>
            <a:r>
              <a:rPr lang="en-US" sz="2400" dirty="0">
                <a:latin typeface="Times New Roman" pitchFamily="18" charset="0"/>
                <a:cs typeface="Times New Roman" pitchFamily="18" charset="0"/>
              </a:rPr>
              <a:t>H</a:t>
            </a:r>
            <a:r>
              <a:rPr lang="en-US" sz="1400" b="1" dirty="0">
                <a:latin typeface="Times New Roman" pitchFamily="18" charset="0"/>
                <a:cs typeface="Times New Roman" pitchFamily="18" charset="0"/>
              </a:rPr>
              <a:t>2</a:t>
            </a:r>
            <a:r>
              <a:rPr lang="en-US" sz="2400" dirty="0">
                <a:latin typeface="Times New Roman" pitchFamily="18" charset="0"/>
                <a:cs typeface="Times New Roman" pitchFamily="18" charset="0"/>
              </a:rPr>
              <a:t>0 content of tendons &amp; ligaments contributing to ↓ mobility</a:t>
            </a:r>
          </a:p>
        </p:txBody>
      </p:sp>
      <p:sp>
        <p:nvSpPr>
          <p:cNvPr id="10" name="object 6"/>
          <p:cNvSpPr txBox="1"/>
          <p:nvPr/>
        </p:nvSpPr>
        <p:spPr>
          <a:xfrm>
            <a:off x="892496" y="24894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1" name="object 6"/>
          <p:cNvSpPr txBox="1"/>
          <p:nvPr/>
        </p:nvSpPr>
        <p:spPr>
          <a:xfrm>
            <a:off x="1044896" y="26418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extLst>
      <p:ext uri="{BB962C8B-B14F-4D97-AF65-F5344CB8AC3E}">
        <p14:creationId xmlns:p14="http://schemas.microsoft.com/office/powerpoint/2010/main" val="586528498"/>
      </p:ext>
    </p:extLst>
  </p:cSld>
  <p:clrMapOvr>
    <a:masterClrMapping/>
  </p:clrMapOvr>
  <p:transition advTm="32281"/>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92496" y="381000"/>
            <a:ext cx="8028609" cy="525785"/>
          </a:xfrm>
          <a:prstGeom prst="rect">
            <a:avLst/>
          </a:prstGeom>
        </p:spPr>
        <p:txBody>
          <a:bodyPr vert="horz" wrap="square" lIns="0" tIns="0" rIns="0" bIns="0" rtlCol="0">
            <a:spAutoFit/>
          </a:bodyPr>
          <a:lstStyle/>
          <a:p>
            <a:pPr algn="ctr">
              <a:lnSpc>
                <a:spcPts val="4147"/>
              </a:lnSpc>
            </a:pPr>
            <a:r>
              <a:rPr lang="en-US" sz="3600" b="1" dirty="0" smtClean="0">
                <a:solidFill>
                  <a:srgbClr val="C00000"/>
                </a:solidFill>
                <a:latin typeface="Times New Roman" pitchFamily="18" charset="0"/>
                <a:cs typeface="Times New Roman" pitchFamily="18" charset="0"/>
              </a:rPr>
              <a:t>Aging and musculoskeletal system</a:t>
            </a:r>
            <a:endParaRPr sz="3600" b="1" spc="14" dirty="0">
              <a:solidFill>
                <a:srgbClr val="C00000"/>
              </a:solidFill>
              <a:latin typeface="Times New Roman" pitchFamily="18" charset="0"/>
              <a:cs typeface="Times New Roman" pitchFamily="18" charset="0"/>
            </a:endParaRPr>
          </a:p>
        </p:txBody>
      </p:sp>
      <p:sp>
        <p:nvSpPr>
          <p:cNvPr id="4" name="object 4"/>
          <p:cNvSpPr txBox="1"/>
          <p:nvPr/>
        </p:nvSpPr>
        <p:spPr>
          <a:xfrm>
            <a:off x="549271" y="1688076"/>
            <a:ext cx="7452568" cy="320601"/>
          </a:xfrm>
          <a:prstGeom prst="rect">
            <a:avLst/>
          </a:prstGeom>
        </p:spPr>
        <p:txBody>
          <a:bodyPr vert="horz" wrap="square" lIns="0" tIns="0" rIns="0" bIns="0" rtlCol="0">
            <a:spAutoFit/>
          </a:bodyPr>
          <a:lstStyle/>
          <a:p>
            <a:pPr>
              <a:lnSpc>
                <a:spcPts val="2503"/>
              </a:lnSpc>
            </a:pPr>
            <a:endParaRPr sz="2400" spc="-12" dirty="0">
              <a:solidFill>
                <a:srgbClr val="000000"/>
              </a:solidFill>
              <a:latin typeface="Times New Roman" pitchFamily="18" charset="0"/>
              <a:cs typeface="Times New Roman" pitchFamily="18" charset="0"/>
            </a:endParaRPr>
          </a:p>
        </p:txBody>
      </p:sp>
      <p:sp>
        <p:nvSpPr>
          <p:cNvPr id="5" name="object 5"/>
          <p:cNvSpPr txBox="1"/>
          <p:nvPr/>
        </p:nvSpPr>
        <p:spPr>
          <a:xfrm>
            <a:off x="685800" y="1367476"/>
            <a:ext cx="6932794" cy="641201"/>
          </a:xfrm>
          <a:prstGeom prst="rect">
            <a:avLst/>
          </a:prstGeom>
        </p:spPr>
        <p:txBody>
          <a:bodyPr vert="horz" wrap="square" lIns="0" tIns="0" rIns="0" bIns="0" rtlCol="0">
            <a:spAutoFit/>
          </a:bodyPr>
          <a:lstStyle/>
          <a:p>
            <a:pPr>
              <a:lnSpc>
                <a:spcPts val="2503"/>
              </a:lnSpc>
            </a:pPr>
            <a:r>
              <a:rPr sz="2400" b="1" dirty="0" smtClean="0">
                <a:solidFill>
                  <a:srgbClr val="000000"/>
                </a:solidFill>
                <a:latin typeface="Times New Roman" pitchFamily="18" charset="0"/>
                <a:cs typeface="Times New Roman" pitchFamily="18" charset="0"/>
              </a:rPr>
              <a:t>•</a:t>
            </a:r>
            <a:r>
              <a:rPr lang="sr-Latn-RS" sz="2400" b="1" spc="1261" dirty="0" smtClean="0">
                <a:solidFill>
                  <a:srgbClr val="000000"/>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r>
              <a:rPr lang="en-US" sz="2600" b="1" dirty="0" smtClean="0">
                <a:latin typeface="Times New Roman" pitchFamily="18" charset="0"/>
                <a:cs typeface="Times New Roman" pitchFamily="18" charset="0"/>
              </a:rPr>
              <a:t>Loss of bone mass </a:t>
            </a:r>
            <a:r>
              <a:rPr lang="en-US" sz="2600" dirty="0" smtClean="0">
                <a:latin typeface="Times New Roman" pitchFamily="18" charset="0"/>
                <a:cs typeface="Times New Roman" pitchFamily="18" charset="0"/>
              </a:rPr>
              <a:t>and decrease in the degree of bone mineralization </a:t>
            </a:r>
            <a:endParaRPr sz="2600" dirty="0">
              <a:solidFill>
                <a:srgbClr val="000000"/>
              </a:solidFill>
              <a:latin typeface="Times New Roman" pitchFamily="18" charset="0"/>
              <a:cs typeface="Times New Roman" pitchFamily="18" charset="0"/>
            </a:endParaRPr>
          </a:p>
        </p:txBody>
      </p:sp>
      <p:sp>
        <p:nvSpPr>
          <p:cNvPr id="7" name="object 7"/>
          <p:cNvSpPr txBox="1"/>
          <p:nvPr/>
        </p:nvSpPr>
        <p:spPr>
          <a:xfrm>
            <a:off x="685800" y="2209800"/>
            <a:ext cx="4134308" cy="4577150"/>
          </a:xfrm>
          <a:prstGeom prst="rect">
            <a:avLst/>
          </a:prstGeom>
        </p:spPr>
        <p:txBody>
          <a:bodyPr vert="horz" wrap="square" lIns="0" tIns="0" rIns="0" bIns="0" rtlCol="0">
            <a:spAutoFit/>
          </a:bodyPr>
          <a:lstStyle/>
          <a:p>
            <a:pPr>
              <a:lnSpc>
                <a:spcPts val="2503"/>
              </a:lnSpc>
            </a:pPr>
            <a:r>
              <a:rPr sz="2400" dirty="0" smtClean="0">
                <a:solidFill>
                  <a:srgbClr val="000000"/>
                </a:solidFill>
                <a:latin typeface="Arial"/>
                <a:cs typeface="Arial"/>
              </a:rPr>
              <a:t>•</a:t>
            </a:r>
            <a:r>
              <a:rPr lang="sr-Latn-RS" sz="2400" dirty="0" smtClean="0">
                <a:solidFill>
                  <a:srgbClr val="000000"/>
                </a:solidFill>
                <a:latin typeface="Arial"/>
                <a:cs typeface="Arial"/>
              </a:rPr>
              <a:t>   </a:t>
            </a:r>
            <a:r>
              <a:rPr lang="sr-Latn-RS" sz="2400" b="1" dirty="0" smtClean="0">
                <a:solidFill>
                  <a:srgbClr val="000000"/>
                </a:solidFill>
                <a:latin typeface="Times New Roman" pitchFamily="18" charset="0"/>
                <a:cs typeface="Times New Roman" pitchFamily="18" charset="0"/>
              </a:rPr>
              <a:t>O</a:t>
            </a:r>
            <a:r>
              <a:rPr lang="en-US" sz="2400" b="1" dirty="0" err="1" smtClean="0">
                <a:latin typeface="Times New Roman" pitchFamily="18" charset="0"/>
                <a:cs typeface="Times New Roman" pitchFamily="18" charset="0"/>
              </a:rPr>
              <a:t>steoporosis</a:t>
            </a:r>
            <a:r>
              <a:rPr lang="en-US" sz="2400" b="1" dirty="0" smtClean="0">
                <a:latin typeface="Times New Roman" pitchFamily="18" charset="0"/>
                <a:cs typeface="Times New Roman" pitchFamily="18" charset="0"/>
              </a:rPr>
              <a:t> and fractures</a:t>
            </a:r>
            <a:endParaRPr lang="sr-Latn-RS" sz="2400" b="1" dirty="0">
              <a:latin typeface="Times New Roman" pitchFamily="18" charset="0"/>
              <a:cs typeface="Times New Roman" pitchFamily="18" charset="0"/>
            </a:endParaRPr>
          </a:p>
          <a:p>
            <a:pPr>
              <a:lnSpc>
                <a:spcPts val="2503"/>
              </a:lnSpc>
            </a:pPr>
            <a:endParaRPr sz="2400" b="1" dirty="0">
              <a:solidFill>
                <a:srgbClr val="000000"/>
              </a:solidFill>
              <a:latin typeface="Times New Roman" pitchFamily="18" charset="0"/>
              <a:cs typeface="Times New Roman" pitchFamily="18" charset="0"/>
            </a:endParaRPr>
          </a:p>
          <a:p>
            <a:pPr marL="342900" indent="-342900">
              <a:spcAft>
                <a:spcPct val="10000"/>
              </a:spcAft>
              <a:buFont typeface="Wingdings" pitchFamily="2" charset="2"/>
              <a:buChar char="ü"/>
            </a:pPr>
            <a:r>
              <a:rPr lang="en-US" sz="2200" dirty="0">
                <a:latin typeface="Times New Roman" pitchFamily="18" charset="0"/>
                <a:cs typeface="Times New Roman" pitchFamily="18" charset="0"/>
              </a:rPr>
              <a:t>Gradual loss of bone mass (bone </a:t>
            </a:r>
            <a:r>
              <a:rPr lang="en-US" sz="2200" dirty="0" err="1">
                <a:latin typeface="Times New Roman" pitchFamily="18" charset="0"/>
                <a:cs typeface="Times New Roman" pitchFamily="18" charset="0"/>
              </a:rPr>
              <a:t>resorption</a:t>
            </a:r>
            <a:r>
              <a:rPr lang="en-US" sz="2200" dirty="0">
                <a:latin typeface="Times New Roman" pitchFamily="18" charset="0"/>
                <a:cs typeface="Times New Roman" pitchFamily="18" charset="0"/>
              </a:rPr>
              <a:t> &gt; bone formation) starting around age 30s</a:t>
            </a:r>
          </a:p>
          <a:p>
            <a:pPr marL="342900" indent="-342900">
              <a:spcAft>
                <a:spcPct val="10000"/>
              </a:spcAft>
              <a:buFont typeface="Wingdings" pitchFamily="2" charset="2"/>
              <a:buChar char="ü"/>
            </a:pPr>
            <a:r>
              <a:rPr lang="en-US" sz="2200" dirty="0">
                <a:latin typeface="Times New Roman" pitchFamily="18" charset="0"/>
                <a:cs typeface="Times New Roman" pitchFamily="18" charset="0"/>
              </a:rPr>
              <a:t>Aging in both men and women increases the probability of fracture and once a fracture occurs, the rate of repair is slowed</a:t>
            </a:r>
          </a:p>
          <a:p>
            <a:pPr marL="342900" indent="-342900">
              <a:spcAft>
                <a:spcPct val="10000"/>
              </a:spcAft>
              <a:buFont typeface="Wingdings" pitchFamily="2" charset="2"/>
              <a:buChar char="ü"/>
            </a:pPr>
            <a:r>
              <a:rPr lang="en-US" sz="2200" dirty="0">
                <a:latin typeface="Times New Roman" pitchFamily="18" charset="0"/>
                <a:cs typeface="Times New Roman" pitchFamily="18" charset="0"/>
              </a:rPr>
              <a:t>Vitamin D deficiency further accelerates bone loss</a:t>
            </a:r>
          </a:p>
          <a:p>
            <a:pPr marL="3" marR="0">
              <a:lnSpc>
                <a:spcPts val="2503"/>
              </a:lnSpc>
              <a:spcBef>
                <a:spcPts val="1026"/>
              </a:spcBef>
              <a:spcAft>
                <a:spcPts val="0"/>
              </a:spcAft>
            </a:pPr>
            <a:endParaRPr sz="2400" spc="-11" dirty="0">
              <a:solidFill>
                <a:srgbClr val="000000"/>
              </a:solidFill>
              <a:latin typeface="BIIBQK+TimesNewRoman"/>
              <a:cs typeface="BIIBQK+TimesNewRoman"/>
            </a:endParaRPr>
          </a:p>
        </p:txBody>
      </p:sp>
      <p:sp>
        <p:nvSpPr>
          <p:cNvPr id="8" name="object 8"/>
          <p:cNvSpPr txBox="1"/>
          <p:nvPr/>
        </p:nvSpPr>
        <p:spPr>
          <a:xfrm>
            <a:off x="549281" y="3814950"/>
            <a:ext cx="5029255" cy="320601"/>
          </a:xfrm>
          <a:prstGeom prst="rect">
            <a:avLst/>
          </a:prstGeom>
        </p:spPr>
        <p:txBody>
          <a:bodyPr vert="horz" wrap="square" lIns="0" tIns="0" rIns="0" bIns="0" rtlCol="0">
            <a:spAutoFit/>
          </a:bodyPr>
          <a:lstStyle/>
          <a:p>
            <a:pPr marL="5" marR="0">
              <a:lnSpc>
                <a:spcPts val="2503"/>
              </a:lnSpc>
              <a:spcBef>
                <a:spcPts val="0"/>
              </a:spcBef>
              <a:spcAft>
                <a:spcPts val="0"/>
              </a:spcAft>
            </a:pPr>
            <a:endParaRPr sz="2400" dirty="0">
              <a:solidFill>
                <a:srgbClr val="000000"/>
              </a:solidFill>
              <a:latin typeface="Times New Roman" pitchFamily="18" charset="0"/>
              <a:cs typeface="Times New Roman" pitchFamily="18" charset="0"/>
            </a:endParaRPr>
          </a:p>
        </p:txBody>
      </p:sp>
      <p:sp>
        <p:nvSpPr>
          <p:cNvPr id="10" name="object 6"/>
          <p:cNvSpPr txBox="1"/>
          <p:nvPr/>
        </p:nvSpPr>
        <p:spPr>
          <a:xfrm>
            <a:off x="892496" y="24894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
        <p:nvSpPr>
          <p:cNvPr id="11" name="object 6"/>
          <p:cNvSpPr txBox="1"/>
          <p:nvPr/>
        </p:nvSpPr>
        <p:spPr>
          <a:xfrm>
            <a:off x="1044896" y="2641850"/>
            <a:ext cx="3573415"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dirty="0">
              <a:solidFill>
                <a:srgbClr val="000000"/>
              </a:solidFill>
              <a:latin typeface="BIIBQK+TimesNewRoman"/>
              <a:cs typeface="BIIBQK+TimesNewRoman"/>
            </a:endParaRPr>
          </a:p>
        </p:txBody>
      </p:sp>
    </p:spTree>
    <p:extLst>
      <p:ext uri="{BB962C8B-B14F-4D97-AF65-F5344CB8AC3E}">
        <p14:creationId xmlns:p14="http://schemas.microsoft.com/office/powerpoint/2010/main" val="3007144277"/>
      </p:ext>
    </p:extLst>
  </p:cSld>
  <p:clrMapOvr>
    <a:masterClrMapping/>
  </p:clrMapOvr>
  <p:transition advTm="32281"/>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552066" y="595396"/>
            <a:ext cx="4802068" cy="525785"/>
          </a:xfrm>
          <a:prstGeom prst="rect">
            <a:avLst/>
          </a:prstGeom>
        </p:spPr>
        <p:txBody>
          <a:bodyPr vert="horz" wrap="square" lIns="0" tIns="0" rIns="0" bIns="0" rtlCol="0">
            <a:spAutoFit/>
          </a:bodyPr>
          <a:lstStyle/>
          <a:p>
            <a:pPr>
              <a:lnSpc>
                <a:spcPts val="4147"/>
              </a:lnSpc>
            </a:pPr>
            <a:r>
              <a:rPr lang="sr-Latn-RS" sz="4000" spc="-75" dirty="0" smtClean="0">
                <a:solidFill>
                  <a:srgbClr val="C00000"/>
                </a:solidFill>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Successful aging</a:t>
            </a:r>
            <a:endParaRPr sz="4000" b="1" spc="-10" dirty="0">
              <a:solidFill>
                <a:srgbClr val="C00000"/>
              </a:solidFill>
              <a:latin typeface="Times New Roman" pitchFamily="18" charset="0"/>
              <a:cs typeface="Times New Roman" pitchFamily="18" charset="0"/>
            </a:endParaRPr>
          </a:p>
        </p:txBody>
      </p:sp>
      <p:sp>
        <p:nvSpPr>
          <p:cNvPr id="4" name="object 4"/>
          <p:cNvSpPr txBox="1"/>
          <p:nvPr/>
        </p:nvSpPr>
        <p:spPr>
          <a:xfrm>
            <a:off x="549262" y="1695904"/>
            <a:ext cx="8640888" cy="1115690"/>
          </a:xfrm>
          <a:prstGeom prst="rect">
            <a:avLst/>
          </a:prstGeom>
        </p:spPr>
        <p:txBody>
          <a:bodyPr vert="horz" wrap="square" lIns="0" tIns="0" rIns="0" bIns="0" rtlCol="0">
            <a:spAutoFit/>
          </a:bodyPr>
          <a:lstStyle/>
          <a:p>
            <a:pPr>
              <a:lnSpc>
                <a:spcPts val="2896"/>
              </a:lnSpc>
            </a:pPr>
            <a:r>
              <a:rPr sz="2800" dirty="0" smtClean="0">
                <a:solidFill>
                  <a:srgbClr val="000000"/>
                </a:solidFill>
                <a:latin typeface="Arial"/>
                <a:cs typeface="Arial"/>
              </a:rPr>
              <a:t>•</a:t>
            </a:r>
            <a:r>
              <a:rPr sz="2800" spc="1022" dirty="0" smtClean="0">
                <a:solidFill>
                  <a:srgbClr val="000000"/>
                </a:solidFill>
                <a:latin typeface="Times New Roman"/>
                <a:cs typeface="Times New Roman"/>
              </a:rPr>
              <a:t> </a:t>
            </a:r>
            <a:r>
              <a:rPr lang="en-US" sz="2600" dirty="0" smtClean="0">
                <a:latin typeface="Times New Roman" pitchFamily="18" charset="0"/>
                <a:cs typeface="Times New Roman" pitchFamily="18" charset="0"/>
              </a:rPr>
              <a:t>aging </a:t>
            </a:r>
            <a:r>
              <a:rPr lang="en-US" sz="2600" b="1" dirty="0" smtClean="0">
                <a:latin typeface="Times New Roman" pitchFamily="18" charset="0"/>
                <a:cs typeface="Times New Roman" pitchFamily="18" charset="0"/>
              </a:rPr>
              <a:t>with the absence of disease</a:t>
            </a:r>
            <a:r>
              <a:rPr lang="en-US" sz="2600" dirty="0" smtClean="0">
                <a:latin typeface="Times New Roman" pitchFamily="18" charset="0"/>
                <a:cs typeface="Times New Roman" pitchFamily="18" charset="0"/>
              </a:rPr>
              <a:t>, without development</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disabilities, with a high level of mental and psychological</a:t>
            </a:r>
            <a:endParaRPr lang="sr-Latn-RS" sz="2600" dirty="0" smtClean="0">
              <a:latin typeface="Times New Roman" pitchFamily="18" charset="0"/>
              <a:cs typeface="Times New Roman" pitchFamily="18" charset="0"/>
            </a:endParaRPr>
          </a:p>
          <a:p>
            <a:pPr>
              <a:lnSpc>
                <a:spcPts val="2896"/>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functions and pronounced social engagement.</a:t>
            </a:r>
            <a:endParaRPr sz="2600" spc="-43" dirty="0">
              <a:solidFill>
                <a:srgbClr val="000000"/>
              </a:solidFill>
              <a:latin typeface="Times New Roman" pitchFamily="18" charset="0"/>
              <a:cs typeface="Times New Roman" pitchFamily="18" charset="0"/>
            </a:endParaRPr>
          </a:p>
        </p:txBody>
      </p:sp>
      <p:sp>
        <p:nvSpPr>
          <p:cNvPr id="5" name="object 5"/>
          <p:cNvSpPr txBox="1"/>
          <p:nvPr/>
        </p:nvSpPr>
        <p:spPr>
          <a:xfrm>
            <a:off x="549275" y="4004019"/>
            <a:ext cx="5956971" cy="897682"/>
          </a:xfrm>
          <a:prstGeom prst="rect">
            <a:avLst/>
          </a:prstGeom>
        </p:spPr>
        <p:txBody>
          <a:bodyPr vert="horz" wrap="square" lIns="0" tIns="0" rIns="0" bIns="0" rtlCol="0">
            <a:spAutoFit/>
          </a:bodyPr>
          <a:lstStyle/>
          <a:p>
            <a:pPr>
              <a:lnSpc>
                <a:spcPts val="2894"/>
              </a:lnSpc>
            </a:pPr>
            <a:r>
              <a:rPr sz="2800">
                <a:solidFill>
                  <a:srgbClr val="000000"/>
                </a:solidFill>
                <a:latin typeface="Arial"/>
                <a:cs typeface="Arial"/>
              </a:rPr>
              <a:t>•</a:t>
            </a:r>
            <a:r>
              <a:rPr sz="2800" spc="1022">
                <a:solidFill>
                  <a:srgbClr val="000000"/>
                </a:solidFill>
                <a:latin typeface="Times New Roman"/>
                <a:cs typeface="Times New Roman"/>
              </a:rPr>
              <a:t> </a:t>
            </a:r>
            <a:r>
              <a:rPr lang="en-US" sz="2800" dirty="0" smtClean="0"/>
              <a:t> </a:t>
            </a:r>
            <a:r>
              <a:rPr lang="en-US" sz="2800" b="1" dirty="0" smtClean="0">
                <a:latin typeface="Times New Roman" pitchFamily="18" charset="0"/>
                <a:cs typeface="Times New Roman" pitchFamily="18" charset="0"/>
              </a:rPr>
              <a:t>Slowing down the aging process: </a:t>
            </a:r>
            <a:endParaRPr sz="2800" b="1" dirty="0">
              <a:solidFill>
                <a:srgbClr val="000000"/>
              </a:solidFill>
              <a:latin typeface="Times New Roman" pitchFamily="18" charset="0"/>
              <a:cs typeface="Times New Roman" pitchFamily="18" charset="0"/>
            </a:endParaRPr>
          </a:p>
          <a:p>
            <a:pPr marL="3" marR="0">
              <a:lnSpc>
                <a:spcPts val="2894"/>
              </a:lnSpc>
              <a:spcBef>
                <a:spcPts val="1162"/>
              </a:spcBef>
              <a:spcAft>
                <a:spcPts val="0"/>
              </a:spcAft>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Regular physical activity</a:t>
            </a:r>
            <a:endParaRPr sz="2800" spc="-17" dirty="0">
              <a:solidFill>
                <a:srgbClr val="000000"/>
              </a:solidFill>
              <a:latin typeface="Times New Roman" pitchFamily="18" charset="0"/>
              <a:cs typeface="Times New Roman" pitchFamily="18" charset="0"/>
            </a:endParaRPr>
          </a:p>
        </p:txBody>
      </p:sp>
      <p:sp>
        <p:nvSpPr>
          <p:cNvPr id="6" name="object 6"/>
          <p:cNvSpPr txBox="1"/>
          <p:nvPr/>
        </p:nvSpPr>
        <p:spPr>
          <a:xfrm>
            <a:off x="549270" y="5024453"/>
            <a:ext cx="6132633" cy="371897"/>
          </a:xfrm>
          <a:prstGeom prst="rect">
            <a:avLst/>
          </a:prstGeom>
        </p:spPr>
        <p:txBody>
          <a:bodyPr vert="horz" wrap="square" lIns="0" tIns="0" rIns="0" bIns="0" rtlCol="0">
            <a:spAutoFit/>
          </a:bodyPr>
          <a:lstStyle/>
          <a:p>
            <a:pPr>
              <a:lnSpc>
                <a:spcPts val="2896"/>
              </a:lnSpc>
            </a:pPr>
            <a:r>
              <a:rPr sz="2800">
                <a:solidFill>
                  <a:srgbClr val="000000"/>
                </a:solidFill>
                <a:latin typeface="Wingdings"/>
                <a:cs typeface="Wingdings"/>
              </a:rPr>
              <a:t></a:t>
            </a:r>
            <a:r>
              <a:rPr sz="2800" spc="-197">
                <a:solidFill>
                  <a:srgbClr val="000000"/>
                </a:solidFill>
                <a:latin typeface="Times New Roman"/>
                <a:cs typeface="Times New Roman"/>
              </a:rPr>
              <a:t> </a:t>
            </a:r>
            <a:r>
              <a:rPr lang="en-US" sz="2800" dirty="0" smtClean="0"/>
              <a:t> </a:t>
            </a:r>
            <a:r>
              <a:rPr lang="en-US" sz="2800" dirty="0" smtClean="0">
                <a:latin typeface="Times New Roman" pitchFamily="18" charset="0"/>
                <a:cs typeface="Times New Roman" pitchFamily="18" charset="0"/>
              </a:rPr>
              <a:t>Reduced calorie intake in the diet</a:t>
            </a:r>
            <a:endParaRPr sz="2800" spc="-30" dirty="0">
              <a:solidFill>
                <a:srgbClr val="000000"/>
              </a:solidFill>
              <a:latin typeface="Times New Roman" pitchFamily="18" charset="0"/>
              <a:cs typeface="Times New Roman" pitchFamily="18" charset="0"/>
            </a:endParaRPr>
          </a:p>
        </p:txBody>
      </p:sp>
    </p:spTree>
  </p:cSld>
  <p:clrMapOvr>
    <a:masterClrMapping/>
  </p:clrMapOvr>
  <p:transition advTm="37411"/>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457200"/>
            <a:ext cx="6797992" cy="615553"/>
          </a:xfrm>
        </p:spPr>
        <p:txBody>
          <a:bodyPr/>
          <a:lstStyle/>
          <a:p>
            <a:pPr algn="ctr"/>
            <a:r>
              <a:rPr lang="en-US" sz="4000" dirty="0">
                <a:latin typeface="Times New Roman" pitchFamily="18" charset="0"/>
                <a:cs typeface="Times New Roman" pitchFamily="18" charset="0"/>
              </a:rPr>
              <a:t>Can This Stop Aging?</a:t>
            </a:r>
          </a:p>
        </p:txBody>
      </p:sp>
      <p:pic>
        <p:nvPicPr>
          <p:cNvPr id="4" name="Picture 6" descr="antio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778000"/>
            <a:ext cx="5105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975946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381000" y="352979"/>
            <a:ext cx="9211301" cy="525785"/>
          </a:xfrm>
          <a:prstGeom prst="rect">
            <a:avLst/>
          </a:prstGeom>
        </p:spPr>
        <p:txBody>
          <a:bodyPr vert="horz" wrap="square" lIns="0" tIns="0" rIns="0" bIns="0" rtlCol="0">
            <a:spAutoFit/>
          </a:bodyPr>
          <a:lstStyle/>
          <a:p>
            <a:pPr algn="ctr">
              <a:lnSpc>
                <a:spcPts val="4147"/>
              </a:lnSpc>
            </a:pPr>
            <a:r>
              <a:rPr lang="en-US" sz="3600" b="1" dirty="0">
                <a:solidFill>
                  <a:srgbClr val="C00000"/>
                </a:solidFill>
                <a:latin typeface="Times New Roman" pitchFamily="18" charset="0"/>
                <a:cs typeface="Times New Roman" pitchFamily="18" charset="0"/>
              </a:rPr>
              <a:t>Successful aging</a:t>
            </a:r>
            <a:endParaRPr lang="en-US" sz="3600" b="1" spc="-10" dirty="0">
              <a:solidFill>
                <a:srgbClr val="C00000"/>
              </a:solidFill>
              <a:latin typeface="Times New Roman" pitchFamily="18" charset="0"/>
              <a:cs typeface="Times New Roman" pitchFamily="18" charset="0"/>
            </a:endParaRPr>
          </a:p>
        </p:txBody>
      </p:sp>
      <p:sp>
        <p:nvSpPr>
          <p:cNvPr id="4" name="object 4"/>
          <p:cNvSpPr txBox="1"/>
          <p:nvPr/>
        </p:nvSpPr>
        <p:spPr>
          <a:xfrm>
            <a:off x="457200" y="1752601"/>
            <a:ext cx="6250457" cy="743793"/>
          </a:xfrm>
          <a:prstGeom prst="rect">
            <a:avLst/>
          </a:prstGeom>
        </p:spPr>
        <p:txBody>
          <a:bodyPr vert="horz" wrap="square" lIns="0" tIns="0" rIns="0" bIns="0" rtlCol="0">
            <a:spAutoFit/>
          </a:bodyPr>
          <a:lstStyle/>
          <a:p>
            <a:pPr marL="457200" indent="-457200">
              <a:lnSpc>
                <a:spcPts val="2896"/>
              </a:lnSpc>
              <a:buFont typeface="Arial" pitchFamily="34" charset="0"/>
              <a:buChar char="•"/>
            </a:pPr>
            <a:r>
              <a:rPr lang="en-US" sz="2600" dirty="0" smtClean="0">
                <a:latin typeface="Times New Roman" pitchFamily="18" charset="0"/>
                <a:cs typeface="Times New Roman" pitchFamily="18" charset="0"/>
              </a:rPr>
              <a:t>Cessation of smoking and alcohol consumption</a:t>
            </a:r>
            <a:endParaRPr sz="2600" spc="-81" dirty="0">
              <a:solidFill>
                <a:srgbClr val="000000"/>
              </a:solidFill>
              <a:latin typeface="Times New Roman" pitchFamily="18" charset="0"/>
              <a:cs typeface="Times New Roman" pitchFamily="18" charset="0"/>
            </a:endParaRPr>
          </a:p>
        </p:txBody>
      </p:sp>
      <p:sp>
        <p:nvSpPr>
          <p:cNvPr id="5" name="object 5"/>
          <p:cNvSpPr txBox="1"/>
          <p:nvPr/>
        </p:nvSpPr>
        <p:spPr>
          <a:xfrm>
            <a:off x="473067" y="2590800"/>
            <a:ext cx="8670933" cy="1859483"/>
          </a:xfrm>
          <a:prstGeom prst="rect">
            <a:avLst/>
          </a:prstGeom>
        </p:spPr>
        <p:txBody>
          <a:bodyPr vert="horz" wrap="square" lIns="0" tIns="0" rIns="0" bIns="0" rtlCol="0">
            <a:spAutoFit/>
          </a:bodyPr>
          <a:lstStyle/>
          <a:p>
            <a:pPr marL="457203" marR="0" indent="-457200">
              <a:lnSpc>
                <a:spcPts val="2894"/>
              </a:lnSpc>
              <a:spcBef>
                <a:spcPts val="0"/>
              </a:spcBef>
              <a:spcAft>
                <a:spcPts val="0"/>
              </a:spcAft>
              <a:buFont typeface="Arial" pitchFamily="34" charset="0"/>
              <a:buChar char="•"/>
            </a:pPr>
            <a:r>
              <a:rPr lang="en-US" sz="2600" dirty="0" smtClean="0">
                <a:latin typeface="Times New Roman" pitchFamily="18" charset="0"/>
                <a:cs typeface="Times New Roman" pitchFamily="18" charset="0"/>
              </a:rPr>
              <a:t>Correction of visual and auditory defects</a:t>
            </a:r>
            <a:endParaRPr lang="sr-Latn-RS" sz="2600" dirty="0" smtClean="0">
              <a:latin typeface="Times New Roman" pitchFamily="18" charset="0"/>
              <a:cs typeface="Times New Roman" pitchFamily="18" charset="0"/>
            </a:endParaRPr>
          </a:p>
          <a:p>
            <a:pPr marL="3" marR="0">
              <a:lnSpc>
                <a:spcPts val="2894"/>
              </a:lnSpc>
              <a:spcBef>
                <a:spcPts val="0"/>
              </a:spcBef>
              <a:spcAft>
                <a:spcPts val="0"/>
              </a:spcAft>
            </a:pPr>
            <a:endParaRPr lang="sr-Latn-RS" sz="2600" dirty="0" smtClean="0">
              <a:latin typeface="Times New Roman" pitchFamily="18" charset="0"/>
              <a:cs typeface="Times New Roman" pitchFamily="18" charset="0"/>
            </a:endParaRPr>
          </a:p>
          <a:p>
            <a:pPr marL="457203" marR="0" indent="-457200">
              <a:lnSpc>
                <a:spcPts val="2894"/>
              </a:lnSpc>
              <a:spcBef>
                <a:spcPts val="0"/>
              </a:spcBef>
              <a:spcAft>
                <a:spcPts val="0"/>
              </a:spcAft>
              <a:buFont typeface="Arial" pitchFamily="34" charset="0"/>
              <a:buChar char="•"/>
            </a:pPr>
            <a:r>
              <a:rPr lang="en-US" sz="2600" dirty="0" smtClean="0">
                <a:latin typeface="Times New Roman" pitchFamily="18" charset="0"/>
                <a:cs typeface="Times New Roman" pitchFamily="18" charset="0"/>
              </a:rPr>
              <a:t>Vaccination against influenza, pneumococcus and tetanus</a:t>
            </a:r>
            <a:endParaRPr lang="sr-Latn-RS" sz="2600" dirty="0" smtClean="0">
              <a:latin typeface="Times New Roman" pitchFamily="18" charset="0"/>
              <a:cs typeface="Times New Roman" pitchFamily="18" charset="0"/>
            </a:endParaRPr>
          </a:p>
          <a:p>
            <a:pPr marL="3" marR="0">
              <a:lnSpc>
                <a:spcPts val="2894"/>
              </a:lnSpc>
              <a:spcBef>
                <a:spcPts val="0"/>
              </a:spcBef>
              <a:spcAft>
                <a:spcPts val="0"/>
              </a:spcAft>
            </a:pPr>
            <a:r>
              <a:rPr lang="en-US" sz="2600" dirty="0" smtClean="0">
                <a:latin typeface="Times New Roman" pitchFamily="18" charset="0"/>
                <a:cs typeface="Times New Roman" pitchFamily="18" charset="0"/>
              </a:rPr>
              <a:t> </a:t>
            </a:r>
            <a:endParaRPr lang="sr-Latn-RS" sz="2600" dirty="0" smtClean="0">
              <a:latin typeface="Times New Roman" pitchFamily="18" charset="0"/>
              <a:cs typeface="Times New Roman" pitchFamily="18" charset="0"/>
            </a:endParaRPr>
          </a:p>
          <a:p>
            <a:pPr marL="457203" marR="0" indent="-457200">
              <a:lnSpc>
                <a:spcPts val="2894"/>
              </a:lnSpc>
              <a:spcBef>
                <a:spcPts val="0"/>
              </a:spcBef>
              <a:spcAft>
                <a:spcPts val="0"/>
              </a:spcAft>
              <a:buFont typeface="Arial" pitchFamily="34" charset="0"/>
              <a:buChar char="•"/>
            </a:pPr>
            <a:r>
              <a:rPr lang="en-US" sz="2600" dirty="0" smtClean="0">
                <a:latin typeface="Times New Roman" pitchFamily="18" charset="0"/>
                <a:cs typeface="Times New Roman" pitchFamily="18" charset="0"/>
              </a:rPr>
              <a:t>Taking 1500 mg </a:t>
            </a:r>
            <a:r>
              <a:rPr lang="sr-Latn-RS" sz="2600" dirty="0" smtClean="0">
                <a:latin typeface="Times New Roman" pitchFamily="18" charset="0"/>
                <a:cs typeface="Times New Roman" pitchFamily="18" charset="0"/>
              </a:rPr>
              <a:t>C</a:t>
            </a:r>
            <a:r>
              <a:rPr lang="en-US" sz="2600" dirty="0" smtClean="0">
                <a:latin typeface="Times New Roman" pitchFamily="18" charset="0"/>
                <a:cs typeface="Times New Roman" pitchFamily="18" charset="0"/>
              </a:rPr>
              <a:t>a and 400-800 </a:t>
            </a:r>
            <a:r>
              <a:rPr lang="en-US" sz="2600" dirty="0" err="1" smtClean="0">
                <a:latin typeface="Times New Roman" pitchFamily="18" charset="0"/>
                <a:cs typeface="Times New Roman" pitchFamily="18" charset="0"/>
              </a:rPr>
              <a:t>i.j</a:t>
            </a:r>
            <a:r>
              <a:rPr lang="en-US" sz="2600" dirty="0" smtClean="0">
                <a:latin typeface="Times New Roman" pitchFamily="18" charset="0"/>
                <a:cs typeface="Times New Roman" pitchFamily="18" charset="0"/>
              </a:rPr>
              <a:t>. vitamin D</a:t>
            </a:r>
            <a:endParaRPr sz="2600" spc="-43" dirty="0">
              <a:solidFill>
                <a:srgbClr val="000000"/>
              </a:solidFill>
              <a:latin typeface="Times New Roman" pitchFamily="18" charset="0"/>
              <a:cs typeface="Times New Roman" pitchFamily="18" charset="0"/>
            </a:endParaRPr>
          </a:p>
        </p:txBody>
      </p:sp>
    </p:spTree>
  </p:cSld>
  <p:clrMapOvr>
    <a:masterClrMapping/>
  </p:clrMapOvr>
  <p:transition advTm="25912"/>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940749" y="614446"/>
            <a:ext cx="8346328" cy="525785"/>
          </a:xfrm>
          <a:prstGeom prst="rect">
            <a:avLst/>
          </a:prstGeom>
        </p:spPr>
        <p:txBody>
          <a:bodyPr vert="horz" wrap="square" lIns="0" tIns="0" rIns="0" bIns="0" rtlCol="0">
            <a:spAutoFit/>
          </a:bodyPr>
          <a:lstStyle/>
          <a:p>
            <a:pPr>
              <a:lnSpc>
                <a:spcPts val="4147"/>
              </a:lnSpc>
            </a:pPr>
            <a:r>
              <a:rPr lang="sr-Latn-RS" sz="4000" dirty="0" smtClean="0">
                <a:solidFill>
                  <a:srgbClr val="C00000"/>
                </a:solidFill>
                <a:latin typeface="NIKMHC+TimesNewRoman,Bold"/>
              </a:rPr>
              <a:t>      </a:t>
            </a:r>
            <a:r>
              <a:rPr lang="en-US" sz="4000" b="1" dirty="0" smtClean="0">
                <a:solidFill>
                  <a:srgbClr val="C00000"/>
                </a:solidFill>
                <a:latin typeface="Times New Roman" pitchFamily="18" charset="0"/>
                <a:cs typeface="Times New Roman" pitchFamily="18" charset="0"/>
              </a:rPr>
              <a:t>Premature aging-</a:t>
            </a:r>
            <a:r>
              <a:rPr lang="en-US" sz="4000" b="1" dirty="0" err="1" smtClean="0">
                <a:solidFill>
                  <a:srgbClr val="C00000"/>
                </a:solidFill>
                <a:latin typeface="Times New Roman" pitchFamily="18" charset="0"/>
                <a:cs typeface="Times New Roman" pitchFamily="18" charset="0"/>
              </a:rPr>
              <a:t>progeria</a:t>
            </a:r>
            <a:endParaRPr sz="4000" b="1" spc="-20" dirty="0">
              <a:solidFill>
                <a:srgbClr val="C00000"/>
              </a:solidFill>
              <a:latin typeface="Times New Roman" pitchFamily="18" charset="0"/>
              <a:cs typeface="Times New Roman" pitchFamily="18" charset="0"/>
            </a:endParaRPr>
          </a:p>
        </p:txBody>
      </p:sp>
      <p:sp>
        <p:nvSpPr>
          <p:cNvPr id="4" name="object 4"/>
          <p:cNvSpPr txBox="1"/>
          <p:nvPr/>
        </p:nvSpPr>
        <p:spPr>
          <a:xfrm>
            <a:off x="549271" y="1695650"/>
            <a:ext cx="4279150" cy="405176"/>
          </a:xfrm>
          <a:prstGeom prst="rect">
            <a:avLst/>
          </a:prstGeom>
        </p:spPr>
        <p:txBody>
          <a:bodyPr vert="horz" wrap="square" lIns="0" tIns="0" rIns="0" bIns="0" rtlCol="0">
            <a:spAutoFit/>
          </a:bodyPr>
          <a:lstStyle/>
          <a:p>
            <a:pPr marL="457200" indent="-457200">
              <a:lnSpc>
                <a:spcPts val="3365"/>
              </a:lnSpc>
              <a:buFont typeface="Arial" pitchFamily="34" charset="0"/>
              <a:buChar char="•"/>
            </a:pPr>
            <a:r>
              <a:rPr lang="en-US" sz="2600" b="1" dirty="0" smtClean="0">
                <a:latin typeface="Times New Roman" pitchFamily="18" charset="0"/>
                <a:cs typeface="Times New Roman" pitchFamily="18" charset="0"/>
              </a:rPr>
              <a:t>Werner's syndrome</a:t>
            </a:r>
            <a:endParaRPr sz="2600" b="1" spc="-62" dirty="0">
              <a:solidFill>
                <a:srgbClr val="000000"/>
              </a:solidFill>
              <a:latin typeface="Times New Roman" pitchFamily="18" charset="0"/>
              <a:cs typeface="Times New Roman" pitchFamily="18" charset="0"/>
            </a:endParaRPr>
          </a:p>
        </p:txBody>
      </p:sp>
      <p:sp>
        <p:nvSpPr>
          <p:cNvPr id="5" name="object 5"/>
          <p:cNvSpPr txBox="1"/>
          <p:nvPr/>
        </p:nvSpPr>
        <p:spPr>
          <a:xfrm>
            <a:off x="549271" y="2362200"/>
            <a:ext cx="6741617" cy="1308050"/>
          </a:xfrm>
          <a:prstGeom prst="rect">
            <a:avLst/>
          </a:prstGeom>
        </p:spPr>
        <p:txBody>
          <a:bodyPr vert="horz" wrap="square" lIns="0" tIns="0" rIns="0" bIns="0" rtlCol="0">
            <a:spAutoFit/>
          </a:bodyPr>
          <a:lstStyle/>
          <a:p>
            <a:pPr marL="457200" indent="-457200">
              <a:lnSpc>
                <a:spcPts val="3365"/>
              </a:lnSpc>
              <a:buFont typeface="Arial" pitchFamily="34" charset="0"/>
              <a:buChar char="•"/>
            </a:pPr>
            <a:r>
              <a:rPr lang="en-US" sz="2600" b="1" dirty="0" smtClean="0">
                <a:latin typeface="Times New Roman" pitchFamily="18" charset="0"/>
                <a:cs typeface="Times New Roman" pitchFamily="18" charset="0"/>
              </a:rPr>
              <a:t>Hutchinson-Guilford syndrome</a:t>
            </a:r>
            <a:endParaRPr lang="sr-Latn-RS" sz="2600" b="1" dirty="0" smtClean="0">
              <a:latin typeface="Times New Roman" pitchFamily="18" charset="0"/>
              <a:cs typeface="Times New Roman" pitchFamily="18" charset="0"/>
            </a:endParaRPr>
          </a:p>
          <a:p>
            <a:pPr>
              <a:lnSpc>
                <a:spcPts val="3365"/>
              </a:lnSpc>
            </a:pPr>
            <a:endParaRPr lang="sr-Latn-RS" sz="2600" b="1" dirty="0">
              <a:latin typeface="Times New Roman" pitchFamily="18" charset="0"/>
              <a:cs typeface="Times New Roman" pitchFamily="18" charset="0"/>
            </a:endParaRPr>
          </a:p>
          <a:p>
            <a:pPr marL="457200" indent="-457200">
              <a:lnSpc>
                <a:spcPts val="3365"/>
              </a:lnSpc>
              <a:buFont typeface="Arial" pitchFamily="34" charset="0"/>
              <a:buChar char="•"/>
            </a:pPr>
            <a:r>
              <a:rPr lang="en-US" sz="2600" b="1" dirty="0" smtClean="0">
                <a:latin typeface="Times New Roman" pitchFamily="18" charset="0"/>
                <a:cs typeface="Times New Roman" pitchFamily="18" charset="0"/>
              </a:rPr>
              <a:t>Down syndrome</a:t>
            </a:r>
            <a:endParaRPr sz="2600" b="1" spc="-62" dirty="0">
              <a:solidFill>
                <a:srgbClr val="000000"/>
              </a:solidFill>
              <a:latin typeface="Times New Roman" pitchFamily="18" charset="0"/>
              <a:cs typeface="Times New Roman" pitchFamily="18" charset="0"/>
            </a:endParaRPr>
          </a:p>
        </p:txBody>
      </p:sp>
    </p:spTree>
  </p:cSld>
  <p:clrMapOvr>
    <a:masterClrMapping/>
  </p:clrMapOvr>
  <p:transition advTm="14117"/>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2361566" y="614446"/>
            <a:ext cx="5182683" cy="531107"/>
          </a:xfrm>
          <a:prstGeom prst="rect">
            <a:avLst/>
          </a:prstGeom>
        </p:spPr>
        <p:txBody>
          <a:bodyPr vert="horz" wrap="square" lIns="0" tIns="0" rIns="0" bIns="0" rtlCol="0">
            <a:spAutoFit/>
          </a:bodyPr>
          <a:lstStyle/>
          <a:p>
            <a:pPr>
              <a:lnSpc>
                <a:spcPts val="4147"/>
              </a:lnSpc>
            </a:pPr>
            <a:r>
              <a:rPr lang="sr-Latn-RS" sz="4000" dirty="0" smtClean="0">
                <a:solidFill>
                  <a:srgbClr val="C00000"/>
                </a:solidFill>
                <a:latin typeface="NIKMHC+TimesNewRoman,Bold"/>
                <a:cs typeface="Times New Roman" pitchFamily="18" charset="0"/>
              </a:rPr>
              <a:t>  </a:t>
            </a:r>
            <a:r>
              <a:rPr lang="en-US" sz="4000" dirty="0" smtClean="0">
                <a:latin typeface="Times New Roman" pitchFamily="18" charset="0"/>
                <a:cs typeface="Times New Roman" pitchFamily="18" charset="0"/>
              </a:rPr>
              <a:t> </a:t>
            </a:r>
            <a:r>
              <a:rPr lang="en-US" sz="4000" b="1" dirty="0" smtClean="0">
                <a:solidFill>
                  <a:srgbClr val="C00000"/>
                </a:solidFill>
                <a:latin typeface="Times New Roman" pitchFamily="18" charset="0"/>
                <a:cs typeface="Times New Roman" pitchFamily="18" charset="0"/>
              </a:rPr>
              <a:t>Werner's syndrome</a:t>
            </a:r>
            <a:endParaRPr sz="4000" b="1" spc="-17" dirty="0">
              <a:solidFill>
                <a:srgbClr val="C00000"/>
              </a:solidFill>
              <a:latin typeface="NIKMHC+TimesNewRoman,Bold"/>
              <a:cs typeface="NIKMHC+TimesNewRoman,Bold"/>
            </a:endParaRPr>
          </a:p>
        </p:txBody>
      </p:sp>
      <p:sp>
        <p:nvSpPr>
          <p:cNvPr id="4" name="object 4"/>
          <p:cNvSpPr txBox="1"/>
          <p:nvPr/>
        </p:nvSpPr>
        <p:spPr>
          <a:xfrm>
            <a:off x="549271" y="1688076"/>
            <a:ext cx="7228240" cy="325025"/>
          </a:xfrm>
          <a:prstGeom prst="rect">
            <a:avLst/>
          </a:prstGeom>
        </p:spPr>
        <p:txBody>
          <a:bodyPr vert="horz" wrap="square" lIns="0" tIns="0" rIns="0" bIns="0" rtlCol="0">
            <a:spAutoFit/>
          </a:bodyPr>
          <a:lstStyle/>
          <a:p>
            <a:pPr>
              <a:lnSpc>
                <a:spcPts val="2503"/>
              </a:lnSpc>
            </a:pPr>
            <a:r>
              <a:rPr sz="2600" dirty="0">
                <a:solidFill>
                  <a:srgbClr val="000000"/>
                </a:solidFill>
                <a:latin typeface="Times New Roman" pitchFamily="18" charset="0"/>
                <a:cs typeface="Times New Roman" pitchFamily="18" charset="0"/>
              </a:rPr>
              <a:t>•</a:t>
            </a:r>
            <a:r>
              <a:rPr sz="2600" spc="1261"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Autosomal recessive disease (chromosome 8</a:t>
            </a:r>
            <a:r>
              <a:rPr lang="sr-Latn-RS" sz="2600" dirty="0" smtClean="0">
                <a:latin typeface="Times New Roman" pitchFamily="18" charset="0"/>
                <a:cs typeface="Times New Roman" pitchFamily="18" charset="0"/>
              </a:rPr>
              <a:t>).</a:t>
            </a:r>
            <a:endParaRPr sz="2600" spc="-30" dirty="0">
              <a:solidFill>
                <a:srgbClr val="000000"/>
              </a:solidFill>
              <a:latin typeface="Times New Roman" pitchFamily="18" charset="0"/>
              <a:cs typeface="Times New Roman" pitchFamily="18" charset="0"/>
            </a:endParaRPr>
          </a:p>
        </p:txBody>
      </p:sp>
      <p:sp>
        <p:nvSpPr>
          <p:cNvPr id="5" name="object 5"/>
          <p:cNvSpPr txBox="1"/>
          <p:nvPr/>
        </p:nvSpPr>
        <p:spPr>
          <a:xfrm>
            <a:off x="549271" y="2126869"/>
            <a:ext cx="8946068" cy="641201"/>
          </a:xfrm>
          <a:prstGeom prst="rect">
            <a:avLst/>
          </a:prstGeom>
        </p:spPr>
        <p:txBody>
          <a:bodyPr vert="horz" wrap="square" lIns="0" tIns="0" rIns="0" bIns="0" rtlCol="0">
            <a:spAutoFit/>
          </a:bodyPr>
          <a:lstStyle/>
          <a:p>
            <a:pPr>
              <a:lnSpc>
                <a:spcPts val="2503"/>
              </a:lnSpc>
            </a:pPr>
            <a:r>
              <a:rPr sz="2600" dirty="0">
                <a:solidFill>
                  <a:srgbClr val="000000"/>
                </a:solidFill>
                <a:latin typeface="Times New Roman" pitchFamily="18" charset="0"/>
                <a:cs typeface="Times New Roman" pitchFamily="18" charset="0"/>
              </a:rPr>
              <a:t>•</a:t>
            </a:r>
            <a:r>
              <a:rPr sz="2600" spc="1261"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Accumulation of deletions and mutations in highly </a:t>
            </a:r>
            <a:endParaRPr lang="sr-Latn-RS" sz="2600" dirty="0" smtClean="0">
              <a:latin typeface="Times New Roman" pitchFamily="18" charset="0"/>
              <a:cs typeface="Times New Roman" pitchFamily="18" charset="0"/>
            </a:endParaRPr>
          </a:p>
          <a:p>
            <a:pPr>
              <a:lnSpc>
                <a:spcPts val="2503"/>
              </a:lnSpc>
            </a:pPr>
            <a:r>
              <a:rPr lang="sr-Latn-RS" sz="2600" dirty="0">
                <a:latin typeface="Times New Roman" pitchFamily="18" charset="0"/>
                <a:cs typeface="Times New Roman" pitchFamily="18" charset="0"/>
              </a:rPr>
              <a:t> </a:t>
            </a:r>
            <a:r>
              <a:rPr lang="sr-Latn-RS" sz="2600" dirty="0" smtClean="0">
                <a:latin typeface="Times New Roman" pitchFamily="18" charset="0"/>
                <a:cs typeface="Times New Roman" pitchFamily="18" charset="0"/>
              </a:rPr>
              <a:t>   </a:t>
            </a:r>
            <a:r>
              <a:rPr lang="en-US" sz="2600" dirty="0" smtClean="0">
                <a:latin typeface="Times New Roman" pitchFamily="18" charset="0"/>
                <a:cs typeface="Times New Roman" pitchFamily="18" charset="0"/>
              </a:rPr>
              <a:t>mitotic cells</a:t>
            </a:r>
            <a:r>
              <a:rPr lang="sr-Latn-RS" sz="2600" dirty="0" smtClean="0">
                <a:latin typeface="Times New Roman" pitchFamily="18" charset="0"/>
                <a:cs typeface="Times New Roman" pitchFamily="18" charset="0"/>
              </a:rPr>
              <a:t>.</a:t>
            </a:r>
            <a:r>
              <a:rPr lang="en-US" sz="2600" dirty="0" smtClean="0">
                <a:latin typeface="Times New Roman" pitchFamily="18" charset="0"/>
                <a:cs typeface="Times New Roman" pitchFamily="18" charset="0"/>
              </a:rPr>
              <a:t> </a:t>
            </a:r>
            <a:endParaRPr sz="2600" dirty="0">
              <a:solidFill>
                <a:srgbClr val="000000"/>
              </a:solidFill>
              <a:latin typeface="Times New Roman" pitchFamily="18" charset="0"/>
              <a:cs typeface="Times New Roman" pitchFamily="18" charset="0"/>
            </a:endParaRPr>
          </a:p>
        </p:txBody>
      </p:sp>
      <p:sp>
        <p:nvSpPr>
          <p:cNvPr id="7" name="object 7"/>
          <p:cNvSpPr txBox="1"/>
          <p:nvPr/>
        </p:nvSpPr>
        <p:spPr>
          <a:xfrm>
            <a:off x="609600" y="2895600"/>
            <a:ext cx="6373226" cy="320601"/>
          </a:xfrm>
          <a:prstGeom prst="rect">
            <a:avLst/>
          </a:prstGeom>
        </p:spPr>
        <p:txBody>
          <a:bodyPr vert="horz" wrap="square" lIns="0" tIns="0" rIns="0" bIns="0" rtlCol="0">
            <a:spAutoFit/>
          </a:bodyPr>
          <a:lstStyle/>
          <a:p>
            <a:pPr>
              <a:lnSpc>
                <a:spcPts val="2503"/>
              </a:lnSpc>
            </a:pPr>
            <a:r>
              <a:rPr sz="2600" dirty="0">
                <a:solidFill>
                  <a:srgbClr val="000000"/>
                </a:solidFill>
                <a:latin typeface="Times New Roman" pitchFamily="18" charset="0"/>
                <a:cs typeface="Times New Roman" pitchFamily="18" charset="0"/>
              </a:rPr>
              <a:t>•</a:t>
            </a:r>
            <a:r>
              <a:rPr sz="2600" spc="1261" dirty="0">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Life expectancy 44-47 years</a:t>
            </a:r>
            <a:r>
              <a:rPr lang="sr-Latn-RS" sz="2600" dirty="0" smtClean="0">
                <a:latin typeface="Times New Roman" pitchFamily="18" charset="0"/>
                <a:cs typeface="Times New Roman" pitchFamily="18" charset="0"/>
              </a:rPr>
              <a:t>.</a:t>
            </a:r>
            <a:endParaRPr sz="2600" spc="-37" dirty="0">
              <a:solidFill>
                <a:srgbClr val="000000"/>
              </a:solidFill>
              <a:latin typeface="Times New Roman" pitchFamily="18" charset="0"/>
              <a:cs typeface="Times New Roman" pitchFamily="18" charset="0"/>
            </a:endParaRPr>
          </a:p>
        </p:txBody>
      </p:sp>
      <p:sp>
        <p:nvSpPr>
          <p:cNvPr id="8" name="object 8"/>
          <p:cNvSpPr txBox="1"/>
          <p:nvPr/>
        </p:nvSpPr>
        <p:spPr>
          <a:xfrm>
            <a:off x="549279" y="3376550"/>
            <a:ext cx="7321129" cy="320601"/>
          </a:xfrm>
          <a:prstGeom prst="rect">
            <a:avLst/>
          </a:prstGeom>
        </p:spPr>
        <p:txBody>
          <a:bodyPr vert="horz" wrap="square" lIns="0" tIns="0" rIns="0" bIns="0" rtlCol="0">
            <a:spAutoFit/>
          </a:bodyPr>
          <a:lstStyle/>
          <a:p>
            <a:pPr>
              <a:lnSpc>
                <a:spcPts val="2503"/>
              </a:lnSpc>
            </a:pPr>
            <a:r>
              <a:rPr sz="2600">
                <a:solidFill>
                  <a:srgbClr val="000000"/>
                </a:solidFill>
                <a:latin typeface="Times New Roman" pitchFamily="18" charset="0"/>
                <a:cs typeface="Times New Roman" pitchFamily="18" charset="0"/>
              </a:rPr>
              <a:t>•</a:t>
            </a:r>
            <a:r>
              <a:rPr sz="2600" spc="1261">
                <a:solidFill>
                  <a:srgbClr val="000000"/>
                </a:solidFill>
                <a:latin typeface="Times New Roman" pitchFamily="18" charset="0"/>
                <a:cs typeface="Times New Roman" pitchFamily="18" charset="0"/>
              </a:rPr>
              <a:t> </a:t>
            </a:r>
            <a:r>
              <a:rPr lang="en-US" sz="2600" dirty="0" smtClean="0">
                <a:latin typeface="Times New Roman" pitchFamily="18" charset="0"/>
                <a:cs typeface="Times New Roman" pitchFamily="18" charset="0"/>
              </a:rPr>
              <a:t> Elderly appearance of people in their thirties</a:t>
            </a:r>
            <a:r>
              <a:rPr lang="sr-Latn-RS" sz="2600" dirty="0" smtClean="0">
                <a:latin typeface="Times New Roman" pitchFamily="18" charset="0"/>
                <a:cs typeface="Times New Roman" pitchFamily="18" charset="0"/>
              </a:rPr>
              <a:t>.</a:t>
            </a:r>
            <a:endParaRPr sz="2600" spc="-31" dirty="0">
              <a:solidFill>
                <a:srgbClr val="000000"/>
              </a:solidFill>
              <a:latin typeface="Times New Roman" pitchFamily="18" charset="0"/>
              <a:cs typeface="Times New Roman" pitchFamily="18" charset="0"/>
            </a:endParaRPr>
          </a:p>
        </p:txBody>
      </p:sp>
      <p:sp>
        <p:nvSpPr>
          <p:cNvPr id="9" name="object 6"/>
          <p:cNvSpPr txBox="1"/>
          <p:nvPr/>
        </p:nvSpPr>
        <p:spPr>
          <a:xfrm>
            <a:off x="892493" y="2489450"/>
            <a:ext cx="160943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BIIBQK+TimesNewRoman"/>
              <a:cs typeface="BIIBQK+TimesNewRoman"/>
            </a:endParaRPr>
          </a:p>
        </p:txBody>
      </p:sp>
      <p:sp>
        <p:nvSpPr>
          <p:cNvPr id="10" name="object 6"/>
          <p:cNvSpPr txBox="1"/>
          <p:nvPr/>
        </p:nvSpPr>
        <p:spPr>
          <a:xfrm>
            <a:off x="1066800" y="2590800"/>
            <a:ext cx="1609436" cy="320601"/>
          </a:xfrm>
          <a:prstGeom prst="rect">
            <a:avLst/>
          </a:prstGeom>
        </p:spPr>
        <p:txBody>
          <a:bodyPr vert="horz" wrap="square" lIns="0" tIns="0" rIns="0" bIns="0" rtlCol="0">
            <a:spAutoFit/>
          </a:bodyPr>
          <a:lstStyle/>
          <a:p>
            <a:pPr marL="0" marR="0">
              <a:lnSpc>
                <a:spcPts val="2503"/>
              </a:lnSpc>
              <a:spcBef>
                <a:spcPts val="0"/>
              </a:spcBef>
              <a:spcAft>
                <a:spcPts val="0"/>
              </a:spcAft>
            </a:pPr>
            <a:endParaRPr sz="2400" spc="-17" dirty="0">
              <a:solidFill>
                <a:srgbClr val="000000"/>
              </a:solidFill>
              <a:latin typeface="BIIBQK+TimesNewRoman"/>
              <a:cs typeface="BIIBQK+TimesNewRoman"/>
            </a:endParaRPr>
          </a:p>
        </p:txBody>
      </p:sp>
    </p:spTree>
  </p:cSld>
  <p:clrMapOvr>
    <a:masterClrMapping/>
  </p:clrMapOvr>
  <p:transition advTm="2199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1"/>
          <p:cNvSpPr/>
          <p:nvPr/>
        </p:nvSpPr>
        <p:spPr>
          <a:xfrm>
            <a:off x="0" y="0"/>
            <a:ext cx="9144000" cy="6858000"/>
          </a:xfrm>
          <a:prstGeom prst="rect">
            <a:avLst/>
          </a:prstGeom>
          <a:blipFill>
            <a:blip r:embed="rId2" cstate="print"/>
            <a:stretch>
              <a:fillRect/>
            </a:stretch>
          </a:blipFill>
        </p:spPr>
        <p:txBody>
          <a:bodyPr wrap="square" lIns="0" tIns="0" rIns="0" bIns="0" rtlCol="0">
            <a:spAutoFit/>
          </a:bodyPr>
          <a:lstStyle/>
          <a:p>
            <a:endParaRPr/>
          </a:p>
        </p:txBody>
      </p:sp>
      <p:sp>
        <p:nvSpPr>
          <p:cNvPr id="3" name="object 3"/>
          <p:cNvSpPr txBox="1"/>
          <p:nvPr/>
        </p:nvSpPr>
        <p:spPr>
          <a:xfrm>
            <a:off x="838200" y="143933"/>
            <a:ext cx="8429525" cy="1051570"/>
          </a:xfrm>
          <a:prstGeom prst="rect">
            <a:avLst/>
          </a:prstGeom>
        </p:spPr>
        <p:txBody>
          <a:bodyPr vert="horz" wrap="square" lIns="0" tIns="0" rIns="0" bIns="0" rtlCol="0">
            <a:spAutoFit/>
          </a:bodyPr>
          <a:lstStyle/>
          <a:p>
            <a:pPr algn="ctr">
              <a:lnSpc>
                <a:spcPts val="4147"/>
              </a:lnSpc>
            </a:pPr>
            <a:r>
              <a:rPr lang="en-US" sz="4000" dirty="0" smtClean="0"/>
              <a:t/>
            </a:r>
            <a:br>
              <a:rPr lang="en-US" sz="4000" dirty="0" smtClean="0"/>
            </a:br>
            <a:r>
              <a:rPr lang="en-US" sz="4000" b="1" dirty="0" smtClean="0">
                <a:solidFill>
                  <a:srgbClr val="C00000"/>
                </a:solidFill>
                <a:latin typeface="Times New Roman" pitchFamily="18" charset="0"/>
                <a:cs typeface="Times New Roman" pitchFamily="18" charset="0"/>
              </a:rPr>
              <a:t>Hutchinson-Guilford syndrome</a:t>
            </a:r>
            <a:endParaRPr sz="4000" b="1" spc="-17" dirty="0">
              <a:solidFill>
                <a:srgbClr val="C00000"/>
              </a:solidFill>
              <a:latin typeface="Times New Roman" pitchFamily="18" charset="0"/>
              <a:cs typeface="Times New Roman" pitchFamily="18" charset="0"/>
            </a:endParaRPr>
          </a:p>
        </p:txBody>
      </p:sp>
      <p:sp>
        <p:nvSpPr>
          <p:cNvPr id="4" name="object 4"/>
          <p:cNvSpPr txBox="1"/>
          <p:nvPr/>
        </p:nvSpPr>
        <p:spPr>
          <a:xfrm>
            <a:off x="549257" y="1683183"/>
            <a:ext cx="4503705" cy="2564805"/>
          </a:xfrm>
          <a:prstGeom prst="rect">
            <a:avLst/>
          </a:prstGeom>
        </p:spPr>
        <p:txBody>
          <a:bodyPr vert="horz" wrap="square" lIns="0" tIns="0" rIns="0" bIns="0" rtlCol="0">
            <a:spAutoFit/>
          </a:bodyPr>
          <a:lstStyle/>
          <a:p>
            <a:pPr marL="457214" marR="0" indent="-457200">
              <a:lnSpc>
                <a:spcPts val="2737"/>
              </a:lnSpc>
              <a:spcBef>
                <a:spcPts val="0"/>
              </a:spcBef>
              <a:spcAft>
                <a:spcPts val="0"/>
              </a:spcAft>
              <a:buFont typeface="Arial" pitchFamily="34" charset="0"/>
              <a:buChar char="•"/>
            </a:pPr>
            <a:r>
              <a:rPr lang="en-US" sz="2400" dirty="0" smtClean="0">
                <a:latin typeface="Times New Roman" pitchFamily="18" charset="0"/>
                <a:cs typeface="Times New Roman" pitchFamily="18" charset="0"/>
              </a:rPr>
              <a:t>About thirty patients in the world</a:t>
            </a:r>
            <a:r>
              <a:rPr lang="sr-Latn-R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rPr>
              <a:t> </a:t>
            </a:r>
            <a:endParaRPr lang="sr-Latn-RS" sz="2400" dirty="0" smtClean="0">
              <a:latin typeface="Times New Roman" pitchFamily="18" charset="0"/>
              <a:cs typeface="Times New Roman" pitchFamily="18" charset="0"/>
            </a:endParaRPr>
          </a:p>
          <a:p>
            <a:pPr marL="457214" marR="0" indent="-457200">
              <a:lnSpc>
                <a:spcPts val="2737"/>
              </a:lnSpc>
              <a:spcBef>
                <a:spcPts val="0"/>
              </a:spcBef>
              <a:spcAft>
                <a:spcPts val="0"/>
              </a:spcAft>
              <a:buFont typeface="Arial" pitchFamily="34" charset="0"/>
              <a:buChar char="•"/>
            </a:pPr>
            <a:r>
              <a:rPr lang="en-US" sz="2400" dirty="0" smtClean="0">
                <a:latin typeface="Times New Roman" pitchFamily="18" charset="0"/>
                <a:cs typeface="Times New Roman" pitchFamily="18" charset="0"/>
              </a:rPr>
              <a:t>Mutations of a large number of genes (identified mutations of 73 genes).</a:t>
            </a:r>
            <a:endParaRPr sz="2400" spc="-15" dirty="0">
              <a:solidFill>
                <a:srgbClr val="000000"/>
              </a:solidFill>
              <a:latin typeface="Times New Roman" pitchFamily="18" charset="0"/>
              <a:cs typeface="Times New Roman" pitchFamily="18" charset="0"/>
            </a:endParaRPr>
          </a:p>
          <a:p>
            <a:pPr marL="457200" indent="-457200">
              <a:lnSpc>
                <a:spcPts val="2737"/>
              </a:lnSpc>
              <a:spcBef>
                <a:spcPts val="1070"/>
              </a:spcBef>
              <a:buFont typeface="Arial" pitchFamily="34" charset="0"/>
              <a:buChar char="•"/>
            </a:pPr>
            <a:r>
              <a:rPr lang="en-US" sz="2400" dirty="0" smtClean="0">
                <a:latin typeface="Times New Roman" pitchFamily="18" charset="0"/>
                <a:cs typeface="Times New Roman" pitchFamily="18" charset="0"/>
              </a:rPr>
              <a:t>Rapid skin wrinkling and aging appearance of children.</a:t>
            </a:r>
            <a:r>
              <a:rPr sz="2400" spc="1111" dirty="0" smtClean="0">
                <a:solidFill>
                  <a:srgbClr val="000000"/>
                </a:solidFill>
                <a:latin typeface="Times New Roman" pitchFamily="18" charset="0"/>
                <a:cs typeface="Times New Roman" pitchFamily="18" charset="0"/>
              </a:rPr>
              <a:t> </a:t>
            </a:r>
            <a:endParaRPr sz="2400" dirty="0">
              <a:solidFill>
                <a:srgbClr val="000000"/>
              </a:solidFill>
              <a:latin typeface="Times New Roman" pitchFamily="18" charset="0"/>
              <a:cs typeface="Times New Roman" pitchFamily="18" charset="0"/>
            </a:endParaRPr>
          </a:p>
        </p:txBody>
      </p:sp>
      <p:sp>
        <p:nvSpPr>
          <p:cNvPr id="5" name="object 5"/>
          <p:cNvSpPr txBox="1"/>
          <p:nvPr/>
        </p:nvSpPr>
        <p:spPr>
          <a:xfrm>
            <a:off x="583119" y="4343400"/>
            <a:ext cx="4503710" cy="1846659"/>
          </a:xfrm>
          <a:prstGeom prst="rect">
            <a:avLst/>
          </a:prstGeom>
        </p:spPr>
        <p:txBody>
          <a:bodyPr vert="horz" wrap="square" lIns="0" tIns="0" rIns="0" bIns="0" rtlCol="0">
            <a:spAutoFit/>
          </a:bodyPr>
          <a:lstStyle/>
          <a:p>
            <a:pPr marL="457200" indent="-457200">
              <a:buFont typeface="Arial" pitchFamily="34" charset="0"/>
              <a:buChar char="•"/>
            </a:pPr>
            <a:r>
              <a:rPr lang="en-US" sz="2400" dirty="0" smtClean="0">
                <a:latin typeface="Times New Roman" pitchFamily="18" charset="0"/>
                <a:cs typeface="Times New Roman" pitchFamily="18" charset="0"/>
              </a:rPr>
              <a:t>Small </a:t>
            </a:r>
            <a:r>
              <a:rPr lang="en-US" sz="2400" dirty="0" err="1" smtClean="0">
                <a:latin typeface="Times New Roman" pitchFamily="18" charset="0"/>
                <a:cs typeface="Times New Roman" pitchFamily="18" charset="0"/>
              </a:rPr>
              <a:t>growth,genera</a:t>
            </a:r>
            <a:r>
              <a:rPr lang="sr-Latn-RS" sz="2400" dirty="0" smtClean="0">
                <a:latin typeface="Times New Roman" pitchFamily="18" charset="0"/>
                <a:cs typeface="Times New Roman" pitchFamily="18" charset="0"/>
              </a:rPr>
              <a:t>lized</a:t>
            </a:r>
            <a:r>
              <a:rPr lang="en-US" sz="2400" dirty="0" smtClean="0">
                <a:latin typeface="Times New Roman" pitchFamily="18" charset="0"/>
                <a:cs typeface="Times New Roman" pitchFamily="18" charset="0"/>
              </a:rPr>
              <a:t> alopecia, dystrophy nails, later sex maturation.</a:t>
            </a:r>
          </a:p>
          <a:p>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r>
              <a:rPr lang="sr-Latn-RS" sz="2400" dirty="0" smtClean="0">
                <a:latin typeface="Times New Roman" pitchFamily="18" charset="0"/>
                <a:cs typeface="Times New Roman" pitchFamily="18" charset="0"/>
              </a:rPr>
              <a:t> </a:t>
            </a:r>
            <a:endParaRPr sz="2400" spc="-15" dirty="0">
              <a:solidFill>
                <a:srgbClr val="000000"/>
              </a:solidFill>
              <a:latin typeface="Times New Roman" pitchFamily="18" charset="0"/>
              <a:cs typeface="Times New Roman" pitchFamily="18" charset="0"/>
            </a:endParaRPr>
          </a:p>
        </p:txBody>
      </p:sp>
    </p:spTree>
  </p:cSld>
  <p:clrMapOvr>
    <a:masterClrMapping/>
  </p:clrMapOvr>
  <p:transition advTm="29691"/>
  <p:timing>
    <p:tnLst>
      <p:par>
        <p:cTn id="1" dur="indefinite" restart="never" nodeType="tmRoot"/>
      </p:par>
    </p:tnLst>
  </p:timing>
</p:sld>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1374</TotalTime>
  <Words>5188</Words>
  <Application>Microsoft Office PowerPoint</Application>
  <PresentationFormat>On-screen Show (4:3)</PresentationFormat>
  <Paragraphs>724</Paragraphs>
  <Slides>102</Slides>
  <Notes>15</Notes>
  <HiddenSlides>0</HiddenSlides>
  <MMClips>0</MMClips>
  <ScaleCrop>false</ScaleCrop>
  <HeadingPairs>
    <vt:vector size="8" baseType="variant">
      <vt:variant>
        <vt:lpstr>Fonts Used</vt:lpstr>
      </vt:variant>
      <vt:variant>
        <vt:i4>13</vt:i4>
      </vt:variant>
      <vt:variant>
        <vt:lpstr>Theme</vt:lpstr>
      </vt:variant>
      <vt:variant>
        <vt:i4>1</vt:i4>
      </vt:variant>
      <vt:variant>
        <vt:lpstr>Embedded OLE Servers</vt:lpstr>
      </vt:variant>
      <vt:variant>
        <vt:i4>1</vt:i4>
      </vt:variant>
      <vt:variant>
        <vt:lpstr>Slide Titles</vt:lpstr>
      </vt:variant>
      <vt:variant>
        <vt:i4>102</vt:i4>
      </vt:variant>
    </vt:vector>
  </HeadingPairs>
  <TitlesOfParts>
    <vt:vector size="117" baseType="lpstr">
      <vt:lpstr>Arial</vt:lpstr>
      <vt:lpstr>Times New Roman</vt:lpstr>
      <vt:lpstr>MBFIKR+Times-Roman</vt:lpstr>
      <vt:lpstr>Times</vt:lpstr>
      <vt:lpstr>Wingdings</vt:lpstr>
      <vt:lpstr>QLETWW+Times-Bold</vt:lpstr>
      <vt:lpstr>VUPCBE+Times-BoldItalic</vt:lpstr>
      <vt:lpstr>BIIBQK+TimesNewRoman</vt:lpstr>
      <vt:lpstr>Charcoal</vt:lpstr>
      <vt:lpstr>NIKMHC+TimesNewRoman,Bold</vt:lpstr>
      <vt:lpstr>Calibri</vt:lpstr>
      <vt:lpstr>Lucida Grande</vt:lpstr>
      <vt:lpstr>ＭＳ Ｐゴシック</vt:lpstr>
      <vt:lpstr>Theme Office</vt:lpstr>
      <vt:lpstr>Bitmap 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Pleiotropy:  when a gene affects many traits or functions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Telomeric Theory ...once again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This Stop Aging?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PowerPoint</dc:title>
  <dc:creator>Ivan</dc:creator>
  <cp:lastModifiedBy>User</cp:lastModifiedBy>
  <cp:revision>124</cp:revision>
  <dcterms:modified xsi:type="dcterms:W3CDTF">2024-05-18T13:24:52Z</dcterms:modified>
</cp:coreProperties>
</file>